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3"/>
  </p:notesMasterIdLst>
  <p:sldIdLst>
    <p:sldId id="292" r:id="rId2"/>
    <p:sldId id="260" r:id="rId3"/>
    <p:sldId id="258" r:id="rId4"/>
    <p:sldId id="299" r:id="rId5"/>
    <p:sldId id="261" r:id="rId6"/>
    <p:sldId id="262" r:id="rId7"/>
    <p:sldId id="264" r:id="rId8"/>
    <p:sldId id="328" r:id="rId9"/>
    <p:sldId id="283" r:id="rId10"/>
    <p:sldId id="266" r:id="rId11"/>
    <p:sldId id="267" r:id="rId12"/>
    <p:sldId id="285" r:id="rId13"/>
    <p:sldId id="307" r:id="rId14"/>
    <p:sldId id="325" r:id="rId15"/>
    <p:sldId id="326" r:id="rId16"/>
    <p:sldId id="320" r:id="rId17"/>
    <p:sldId id="327" r:id="rId18"/>
    <p:sldId id="321" r:id="rId19"/>
    <p:sldId id="272" r:id="rId20"/>
    <p:sldId id="269" r:id="rId21"/>
    <p:sldId id="280" r:id="rId22"/>
    <p:sldId id="323" r:id="rId23"/>
    <p:sldId id="273" r:id="rId24"/>
    <p:sldId id="314" r:id="rId25"/>
    <p:sldId id="313" r:id="rId26"/>
    <p:sldId id="294" r:id="rId27"/>
    <p:sldId id="316" r:id="rId28"/>
    <p:sldId id="317" r:id="rId29"/>
    <p:sldId id="274" r:id="rId30"/>
    <p:sldId id="297" r:id="rId31"/>
    <p:sldId id="275" r:id="rId32"/>
    <p:sldId id="296" r:id="rId33"/>
    <p:sldId id="277" r:id="rId34"/>
    <p:sldId id="278" r:id="rId35"/>
    <p:sldId id="288" r:id="rId36"/>
    <p:sldId id="290" r:id="rId37"/>
    <p:sldId id="284" r:id="rId38"/>
    <p:sldId id="304" r:id="rId39"/>
    <p:sldId id="305" r:id="rId40"/>
    <p:sldId id="318" r:id="rId41"/>
    <p:sldId id="30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13" autoAdjust="0"/>
    <p:restoredTop sz="94705" autoAdjust="0"/>
  </p:normalViewPr>
  <p:slideViewPr>
    <p:cSldViewPr>
      <p:cViewPr varScale="1">
        <p:scale>
          <a:sx n="76" d="100"/>
          <a:sy n="76" d="100"/>
        </p:scale>
        <p:origin x="8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DFCB9-1E85-497A-8129-14E2E0C4B21F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90315-9E62-4E4F-B897-004978B1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2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0315-9E62-4E4F-B897-004978B18C8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49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0315-9E62-4E4F-B897-004978B18C8F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6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EC7206-F149-456B-853C-ABDE23BC7E07}" type="datetimeFigureOut">
              <a:rPr lang="ru-RU" smtClean="0"/>
              <a:t>25.03.2025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ips.ru/iiss/document.xhtml?faces-redirect=true&amp;id=42a1eee69fe5e9b5e82ff4c2046de3d2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rosmintrud.ru/docs/1281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-online.ru/bcode/412785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lc.ru/journal/" TargetMode="External"/><Relationship Id="rId2" Type="http://schemas.openxmlformats.org/officeDocument/2006/relationships/hyperlink" Target="http://wcion.ru/fileadmin/file/monitoring/2017/142/2017_142_02Moskovsaya.pdf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doe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wconnect.esomar.org/5-ways-b2b-research-can-benefit-from-mobile-ethnography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9"/>
            <a:ext cx="777686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500" dirty="0" smtClean="0">
                <a:solidFill>
                  <a:srgbClr val="FF0000"/>
                </a:solidFill>
              </a:rPr>
              <a:t>    ГОСТ </a:t>
            </a:r>
            <a:r>
              <a:rPr lang="ru-RU" sz="5500" dirty="0">
                <a:solidFill>
                  <a:srgbClr val="FF0000"/>
                </a:solidFill>
              </a:rPr>
              <a:t>Р 7.0.100-2018 </a:t>
            </a:r>
          </a:p>
          <a:p>
            <a:pPr algn="ctr"/>
            <a:r>
              <a:rPr lang="ru-RU" sz="3500" dirty="0"/>
              <a:t>Библиографическая запись. Библиографическое описание. </a:t>
            </a:r>
          </a:p>
          <a:p>
            <a:pPr algn="ctr"/>
            <a:r>
              <a:rPr lang="ru-RU" sz="3500" dirty="0"/>
              <a:t>Общие требования и правила </a:t>
            </a:r>
            <a:r>
              <a:rPr lang="ru-RU" sz="3500" dirty="0" smtClean="0"/>
              <a:t>составления</a:t>
            </a:r>
          </a:p>
          <a:p>
            <a:pPr algn="ctr"/>
            <a:r>
              <a:rPr lang="ru-RU" sz="3500" dirty="0" smtClean="0"/>
              <a:t> </a:t>
            </a:r>
            <a:endParaRPr lang="ru-RU" sz="3500" dirty="0"/>
          </a:p>
          <a:p>
            <a:r>
              <a:rPr lang="ru-RU" sz="2600" b="1" dirty="0"/>
              <a:t>Дата введения в действие </a:t>
            </a:r>
            <a:r>
              <a:rPr lang="ru-RU" sz="4000" b="1" dirty="0">
                <a:solidFill>
                  <a:srgbClr val="FF0000"/>
                </a:solidFill>
              </a:rPr>
              <a:t>01.07.2019</a:t>
            </a:r>
            <a:r>
              <a:rPr lang="ru-RU" sz="4000" dirty="0"/>
              <a:t> </a:t>
            </a:r>
            <a:endParaRPr lang="ru-RU" sz="4000" dirty="0" smtClean="0"/>
          </a:p>
          <a:p>
            <a:endParaRPr lang="ru-RU" sz="3500" dirty="0"/>
          </a:p>
          <a:p>
            <a:pPr algn="ctr"/>
            <a:r>
              <a:rPr lang="ru-RU" sz="2000" dirty="0"/>
              <a:t>Базовый документ для подготовки различных нормативно- методических материалов по библиографическому описанию отдельных видов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32177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указания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составителей больше 2-х, пишем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фамилию первого 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Гидравлика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 по выполнению контрольной работы для студентов направления 21.03.01 Нефтегазовое дело всех профилей и форм обучения 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сост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 Ю.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Земенкова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К. С. Воронин.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Тюмень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30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Словари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энциклопедии</a:t>
            </a: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Англо-русский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русско-английский словарь : 15 000 слов / сост. Т. А. Карпова.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Ростов-на-Дону : Феникс, 2010.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446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Кузьмин Н. И. Автомобильный справочник-энциклопедия : [около 3000 названий и терминов] / Н. А. Кузьмин, В. И. Песков.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Москва : ФОРУМ, 2014.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287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 </a:t>
            </a:r>
          </a:p>
          <a:p>
            <a:pPr algn="just"/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80728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конференции</a:t>
            </a:r>
          </a:p>
          <a:p>
            <a:pPr algn="ctr"/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инженерного и социально-экономического образования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техническом вузе в условиях модернизации высшего образования : материалы регион. науч.-метод.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ТюмГАСУ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ред. Р. И.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Абдразаков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 smtClean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Тюмень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ТюмГАСУ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2016.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319 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материалов конференции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Анализ состояния технологических средств и технологий вскрытия продуктивных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горизонтов /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Аксенова, В. В.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Салтыков.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Моделирование технологических процессов бурения, добычи и транспортировки нефти и газа на основе современных информационных технологий : вторая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науч.-техн.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19-21 апр. 2000 г.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ТюмГНГУ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ред. Р. Я.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Кучумов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 smtClean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Тюмень, 2000.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8-9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64704"/>
            <a:ext cx="8196737" cy="47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Труды</a:t>
            </a:r>
          </a:p>
          <a:p>
            <a:pPr lvl="0"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геолого-геофизических методов исследования при локальном прогнозе и разведке нефти и газа в Западной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труды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науч. ред. И. М.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Ковенский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Тюмень :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442 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сборника трудов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Демичев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 предупреждения газо-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пескопоявлений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слабосцементированных коллекторах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С. С. Демичев.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//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геолого-геофизических методов исследования при локальном прогнозе и разведке нефти и газа в Западной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труды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науч. ред. И. М.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Ковенский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Тюмень,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140-142.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7632848" cy="501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Диссертация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Савицкая Ю. П. Влияние религии на формирование ценностных ориентаций студенческой молодежи : специальность 5.4.6. «Социология культуры» : диссертация на соискание ученой степени канд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соц.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 Ю. П. Савицкая ; ТИУ.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Тюмень, 2021.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183 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Автореферат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Савицкая Ю. П. Влияние религии на формирование ценностных ориентаций студенческой молодежи : специальность 5.4.6. «Социология культуры»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автореферат диссертации на соискание ученой степени канд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соц. наук / Ю. П. Савицкая ; ТИУ.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Тюмень, 2021.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18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3"/>
            <a:ext cx="7920880" cy="6066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Патенты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 № 2530966 Российская Федерация, МПК E01H4/00 E01C23/00. Устройство для ремонта автозимников : № 2013129881/03 :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28.06.2013 :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20.10.2014 /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Карнаухов Н. Н., Иванов А. А.,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Мадьяров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М., Иванов А. А.,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М. Ш. ; патентообладатель Федеральное государственное бюджетное образовательное учреждение высшего профессионального образования «Тюменский государственный нефтегазовый университет» (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4 с. </a:t>
            </a:r>
            <a:r>
              <a:rPr lang="x-none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endParaRPr lang="ru-RU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Могут быть  патенты на изобретение, полезную модель, на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промышленый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образец и др.</a:t>
            </a:r>
            <a:endParaRPr lang="ru-RU" sz="16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 на полезную модель № 123777 Российская Федерация, МПК C22B 3/00 (2006.01). Устройство для гидрометаллургической переработки сульфидных материалов : № 2012135267/02 :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15.08.2012 :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10.01.2013 / Селиванов Е. Н.,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Кляйн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Э., Трефилов Д. А.,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Нечвоглод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В., Набойченко С. С. ; заявитель ИМЕТ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УрОРАН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6 с. : ил. – 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dirty="0" smtClean="0">
              <a:solidFill>
                <a:srgbClr val="073E87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Допустимо сокращение </a:t>
            </a:r>
            <a:r>
              <a:rPr lang="ru-RU" sz="1600" b="1" i="1" u="sng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 - Пат.;  </a:t>
            </a:r>
            <a:endParaRPr lang="en-US" sz="1600" i="1" u="sng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3"/>
            <a:ext cx="8208912" cy="2167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изобретения к патенту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изобретения к патенту №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2423530 Российская Федерация, МПК C21B 13/14 (2006.01). Способ переработки ванадийсодержащих титаномагнетитов при прямом легировании стали ванадием : № 2009108860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10.03.2009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10.07.2011 /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Лисиенко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Г. ; заявитель Урал.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 им. первого Президента России Б. Н. Ельцина.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–Текст : непосредственный.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138" y="2496259"/>
            <a:ext cx="3019707" cy="407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344816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Авторские свидетельства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Авторское свидетельство № 1810435 Российская Федерация, МПК5 E02F5/12. Устройство для уплотнения дорожных насыпей : № 4797444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09.01.90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23.04.93 / Карнаухов Н. Н.,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Иванов А. А., Осипов В. Н., Зольников С. П. ; заявитель Тюменский индустриальный институт им. Ленинского комсомола. </a:t>
            </a:r>
            <a:r>
              <a:rPr lang="x-none" dirty="0" smtClean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i="1" u="sng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i="1" u="sng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Допустимо сокращение  </a:t>
            </a:r>
            <a:r>
              <a:rPr lang="ru-RU" sz="1600" b="1" i="1" u="sng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Авторское свидетельство - Авт. </a:t>
            </a:r>
            <a:r>
              <a:rPr lang="ru-RU" sz="1600" b="1" i="1" u="sng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1600" b="1" i="1" u="sng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</a:t>
            </a:r>
            <a:r>
              <a:rPr lang="ru-RU" sz="1600" b="1" i="1" u="sng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документа составляем всегда с титульного листа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674" y="103846"/>
            <a:ext cx="8222804" cy="275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изобретения к авторскому свидетельству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400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изобретения к 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авторскому </a:t>
            </a:r>
            <a:r>
              <a:rPr lang="ru-RU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свидетельству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1731262 А1 СССР,  МПК В01, 5/14. Устройство для приготовления буровых растворов : №  4765106/26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04.12.1989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07.05.1992 /  Н. А. Петров, Ю. С. Кузнецов, В. П. Овчинников, Зозуля Г. П. ; заявитель Тюменский индустриальный институт им. Ленинского комсомола. – URL: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https://www.fips.ru/iiss/document.xhtml?faces-redirect=true&amp;id=42a1eee69fe5e9b5e82ff4c2046de3d2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(дата обращения: 5.10.2023). – Текст : электронный.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1126" y="43189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5506" y="450163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757940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78651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568" y="110518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1093863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6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798" y="1065717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501" y="2472283"/>
            <a:ext cx="3895739" cy="41297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75856" y="1412958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8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8494" y="298766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76702" y="260499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6501" y="564770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017" y="4282223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26017" y="439502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26017" y="4507835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7911" y="4796611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36501" y="463791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572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04856" cy="5472608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Свидетельство</a:t>
            </a:r>
            <a:r>
              <a:rPr lang="ru-RU" sz="1800" dirty="0" smtClean="0"/>
              <a:t>   </a:t>
            </a: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 регистрации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программы</a:t>
            </a:r>
            <a:b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Свидетельство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о регистрации программы для ЭВМ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 №  RU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2024615079 Российская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Федерация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 Программа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2d моделирования эволюции бактериальных пленок в условиях </a:t>
            </a: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лимитирования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 по субстрату :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№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2024614057 : </a:t>
            </a:r>
            <a:r>
              <a:rPr lang="ru-RU" sz="1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зарег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29.02.2024 : </a:t>
            </a: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. 01.03.2024 / Масловская А. Г., </a:t>
            </a:r>
            <a:r>
              <a:rPr lang="ru-RU" sz="1800" dirty="0" err="1">
                <a:latin typeface="Times New Roman" pitchFamily="18" charset="0"/>
                <a:ea typeface="Calibri"/>
                <a:cs typeface="Times New Roman" pitchFamily="18" charset="0"/>
              </a:rPr>
              <a:t>Саруханян</a:t>
            </a: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> С. К. ; правообладатель Федеральное государственное бюджетное образовательное учреждение высшего образования «Амурский государственный университет». –  Текст : непосредственный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Заявка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2000103835 Россия, МПК C10L 1/04. Топливная композиция 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15.02.2000 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10.01.2002 /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Коковин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Н.,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Ташкинов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А., Фотеев В. В., Карманов О. Б.,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Засухин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Л.,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Лисиенко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Г. ; заявитель ОАО «Северский труб. з-д». – 2 с. – Текст : непосредственный.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86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7776864" cy="5427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Отчеты о НИР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Экспериментально-теоретические исследования взаимодействий в системе "транспортный комплекс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окружающая среда" в северных регионах Западной Сибири : отчет о НИР /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рук. Н. Н. Карнаухов ; отв.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Ш. М.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Г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Закирзаков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Тюмень, 2006.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187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ГР 01.200600740.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Депонированные научные работы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Разумовский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В. А. Управление маркетинговыми исследованиями в регионе / В. А. Разумовский, Д. А. Андреев ; Институт экономики города.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Москва, 2002.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210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Деп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 ИНИОН Рос. акад. наук. 15.02.2002, № 139876. </a:t>
            </a:r>
            <a:r>
              <a:rPr lang="x-none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3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документов, отобранных для включения в библиографический список литературы, следует выполнять в соответствии с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требованиями: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запись. Сокращение слов и словосочетаний на русском языке. Общие требования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Р 7.0.100-2018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Библиографическое описание </a:t>
            </a:r>
          </a:p>
        </p:txBody>
      </p:sp>
    </p:spTree>
    <p:extLst>
      <p:ext uri="{BB962C8B-B14F-4D97-AF65-F5344CB8AC3E}">
        <p14:creationId xmlns:p14="http://schemas.microsoft.com/office/powerpoint/2010/main" val="38489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7612524" cy="3072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ГОСТы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ГОСТ Р 57618.1–2017.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Инфраструктура маломерного флота. Общие положения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издание официальное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действие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Федерального агентства по техническому регулированию и метрологии от 17 августа 2017 г. № 914-ст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впервые : дата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2018-01-01 / разработан ООО «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Техречсервис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Стандартинформ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 c.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13690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документация, руководящие документы, правила</a:t>
            </a:r>
          </a:p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</a:t>
            </a:r>
            <a:r>
              <a:rPr lang="ru-RU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описании источников необходимо соблюдать </a:t>
            </a:r>
            <a:r>
              <a:rPr lang="ru-RU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единообразие)</a:t>
            </a:r>
            <a:endParaRPr lang="ru-RU" sz="16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/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обслуживании гидротехнических сооружений и гидромеханического оборудования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энергоснабжающих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153-34.0-03.205-2001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М-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13.04.01 :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с 01.11.01.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ЭНАС, 2001.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158 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 153-34.0-03.205-2001. Правила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обслуживании гидротехнических сооружений и гидромеханического оборудования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энергоснабжающих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М-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энергетики Российской Федерации 13.04.01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с 01.11.01.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 : ЭНАС, 2001.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158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: непосредственный.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74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78488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устройства и безопасной эксплуатации подъемников (вышек)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 10-256-98 : утв.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24.11.98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ведомств, предприятий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их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организационно-правовой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формы собственности, а также для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Санкт-Петербург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ДЕАН, 2001.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 10-256-98. Правила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и безопасной эксплуатации подъемников (вышек)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24.11.98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министерств, ведомств, предприятий и организаций, независимо от их организационно-правовой формы и формы собственности, а также для индивидуальных предпринимателей.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Санкт-Петербург : ДЕАН, 2001.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110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34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53911"/>
            <a:ext cx="8280920" cy="6271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Законодательные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материалы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Законы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Федерация. Законы. Уголовный кодекс Российской Федерации : УК : текст с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изм.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доп.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1 августа 2017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 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Федерация. Законы. Об общих принципах организации местного самоуправления в Российской Федерации : федеральный закон № 131-ФЗ : принят Государственной Думой 16 сентября 2003 года : одобрен Советом Федерации 24 сентября 2003 года.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Проспект ; Санкт-Петербург : Кодекс, 2017.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158 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Конституция Российской Федерации 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официальный текст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Москва : ИНФРА-М, 2007.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49 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 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Федерация. Конституция (1993). Конституция Российской Федерации :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официальный текст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Москва : ИНФРА-М, 2007.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49 с. </a:t>
            </a:r>
            <a:r>
              <a:rPr lang="x-none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765" y="764704"/>
            <a:ext cx="7820619" cy="4534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Постановление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утилизационном сборе в отношении колесных транспортных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 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30 августа 2012 года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870.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// Экологический вестник России.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2012.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11.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44-45.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Указ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единовременном поощрении лиц, проходящих федеральную государственную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службу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указ Президента РФ от 25 июля 2006 г., № 675 в ред. от 30 марта 2009 г., № 342 /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коммент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В. И.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Нестерова.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// Заработная плата. Расчеты. Учет. Налоги.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2009. </a:t>
            </a:r>
            <a:r>
              <a:rPr lang="x-none" dirty="0">
                <a:solidFill>
                  <a:schemeClr val="tx2"/>
                </a:solidFill>
              </a:rPr>
              <a:t>–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90-92.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1"/>
            <a:ext cx="7992888" cy="622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Положение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правилах обязательного страхования гражданской ответственности владельцев транспортных средств : положение от 19 сентября 2014 г., № 431-П ; [приложения] / Центральный банк Российской Федерации.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 // Нормативные документы : приложение к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журналу Автотранспортное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предприятие.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x-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6-16.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Приказ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внесении изменения в Положение об Общественном совете при Министерстве образования и науки Российской Федерации  : приказ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РФ от 9 февраля 2015 г., № 69 / Российская Федерация, Министерство образования и науки.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  // Вестник образования России.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 5.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С. 60-61.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3"/>
            <a:ext cx="79928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обеспечения безопасности при выводе из эксплуатации ядерных установок ядерного топливного цикла : (НП-057-17) : официальное издание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Федеральной службой по экологическому, технологическому и атомному надзору от 14.06.17 :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действие 23.07.17. </a:t>
            </a:r>
            <a:r>
              <a:rPr lang="x-none" dirty="0">
                <a:solidFill>
                  <a:srgbClr val="073E87"/>
                </a:solidFill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НТЦ ЯРБ, 2017. </a:t>
            </a:r>
            <a:r>
              <a:rPr lang="x-none" dirty="0">
                <a:solidFill>
                  <a:srgbClr val="073E87"/>
                </a:solidFill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x-none" dirty="0">
                <a:solidFill>
                  <a:srgbClr val="073E87"/>
                </a:solidFill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  <a:p>
            <a:pPr lvl="0" algn="ctr"/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РД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153-34.0-03.205-2001. Правила безопасности при обслуживании гидротехнических сооружений и гидромеханического оборудования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энергоснабжающих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организаций : утв. М-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вом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энергетики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Российская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Федерации 13.04.01 :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с 01.11.01.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Москва : ЭНАС, 2001.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158 с.</a:t>
            </a:r>
          </a:p>
          <a:p>
            <a:endParaRPr lang="ru-RU" sz="2500" dirty="0">
              <a:solidFill>
                <a:schemeClr val="tx2"/>
              </a:solidFill>
            </a:endParaRPr>
          </a:p>
          <a:p>
            <a:endParaRPr 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22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30" y="548681"/>
            <a:ext cx="76415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СНиП / Строительные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и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</a:p>
          <a:p>
            <a:pPr lvl="0" algn="ctr"/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Строительные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нормы и правила. Канализация. Наружные сети и сооружения : СНиП 2.04.03-85 : утв. Госстроем СССР 21.05.85 : взамен СНиП I I-32-74 : дата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01.01.86. </a:t>
            </a:r>
            <a:r>
              <a:rPr lang="x-none" dirty="0" smtClean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rgbClr val="073E87"/>
                </a:solidFill>
              </a:rPr>
              <a:t>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Москва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[б. и.], 2003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 smtClean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88 с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dirty="0">
                <a:solidFill>
                  <a:srgbClr val="073E87"/>
                </a:solidFill>
              </a:rPr>
              <a:t> 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lvl="0"/>
            <a:endParaRPr lang="ru-RU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СНиП 2.04.03-85. Канализация. Наружные сети и сооружения : утв. Госстроем СССР 21.05.85 : взамен СНиП I I-32-74 : дата </a:t>
            </a:r>
            <a:r>
              <a:rPr lang="ru-RU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01.01.86.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Москва : [б. и.], 2003.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88 с.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07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79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2.1.7.1322-03. Гигиенические требования к размещению и обезвреживанию отходов производства и потребления : санитар.-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правила и нормативы : утв. 30.04.03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15.06.03. – Москва : [б. и.], 2003. – 24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непосредственный.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lvl="0"/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размещению и обезвреживанию отходов производства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потребления. СанПиН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2.1.7.1322-03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санитар.-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правила и нормативы : утв. 30.04.03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15.06.03. – Москва : [б. и.], 2003. – 24 с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непосредственный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42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5"/>
            <a:ext cx="8136904" cy="475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65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Аналитическое библиографическое описание: Библиографическое описание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составной части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документа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5996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Библиографический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x-none" sz="2000" dirty="0">
                <a:solidFill>
                  <a:schemeClr val="tx2"/>
                </a:solidFill>
              </a:rPr>
              <a:t> 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необходимый элемент справочного аппарата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научной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работы. Содержит библиографические описания использованных источников и помещается в работе после заключения.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Способы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расположения библиографических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описаний в списке литературы: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алфавитный,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хронологический,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систематический,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порядке первого упоминания публикации в тексте и др.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064896" cy="5555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(статья 1, 2, 3 авторов; 4-х; 5-ти авторов – принцип описания под автором или заглавием, формирование сведений об ответственности по аналогии с описанием книг)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Афанасьев А. А. Совмещенное исполнение электрической машины и магнитного редуктора / А. А. Афанасьев.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Электротехника.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2017.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С. 34-42.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Влияние условий эксплуатации на наработку штанговых винтовых насосных установок / Б. М.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Латыпов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А.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[и др.].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Нефтегазовое дело.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2016.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15, № 2.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С. 55-60.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7632848" cy="5662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сборника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П. В. Современные системы передачи информации / П. В.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Компьютерная грамотность : сб. ст. / сост. П. А. Павлов.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2001. </a:t>
            </a:r>
            <a:r>
              <a:rPr lang="x-none" dirty="0">
                <a:solidFill>
                  <a:schemeClr val="tx2"/>
                </a:solidFill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68-99.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 Н. Использование метода экспертных оценок при оценке готовности выпускников к профессиональной деятельности / Т. Н.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Д. Р.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Николаева.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 : непосредственный //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Актуальные вопросы современной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науки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материалы XVI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ауч.-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2012.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199-205.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7848872" cy="541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газеты </a:t>
            </a:r>
            <a:endParaRPr lang="ru-RU" sz="2000" dirty="0">
              <a:solidFill>
                <a:srgbClr val="073E87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Щербина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 В. Об удостоверениях, льготах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правах / М. В. Щербина.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 // Крымская правда. </a:t>
            </a:r>
            <a:r>
              <a:rPr lang="x-none" dirty="0">
                <a:solidFill>
                  <a:schemeClr val="tx2"/>
                </a:solidFill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2017. </a:t>
            </a:r>
            <a:r>
              <a:rPr lang="x-none" dirty="0">
                <a:solidFill>
                  <a:schemeClr val="tx2"/>
                </a:solidFill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нояб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(№ 217). </a:t>
            </a:r>
            <a:r>
              <a:rPr lang="x-none" dirty="0">
                <a:solidFill>
                  <a:schemeClr val="tx2"/>
                </a:solidFill>
              </a:rPr>
              <a:t> 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2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Глава из книги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Глазырин Б. Э. Автоматизация выполнения отдельных операций в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Word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/ Б. Э. Глазырин.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Office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: самоучитель / Э. М.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Берлинер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И. Б. Глазырина, Б. Э. Глазырин.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изд.,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2002.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Гл. 14.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281-298.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2736"/>
            <a:ext cx="846043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800" b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800" b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30534"/>
            <a:ext cx="8208912" cy="162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7"/>
            <a:ext cx="7992888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x-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ЛУКОЙЛ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Нефтяная компания :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:</a:t>
            </a:r>
            <a:r>
              <a:rPr lang="x-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x-none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x-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www.lukoil.ru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обращения: 09.06.2019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Составная часть сайта</a:t>
            </a:r>
            <a:endParaRPr lang="ru-RU" sz="2000" dirty="0">
              <a:solidFill>
                <a:srgbClr val="073E87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Интерактивная карта мира /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Изображение : электронное //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Maps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 мира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http://www.maps-world.ru/online.htm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(дата обращения: 01.07.2019).</a:t>
            </a: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 мероприятий по повышению эффективности госпрограммы «Доступная среда».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 //  Министерство труда и социальной защиты Российской Федерации 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официальный сайт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//rosmintrud.ru/docs/1281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 : 08.04.2017).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064896" cy="5945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: учебник для академического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П. А.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Лекант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 И.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Диброва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Л. Л. Касаткин, Е. В. Клобуков ; под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А.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Леканта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5-е изд.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: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// ЭБС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[сайт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URL :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https://biblio-online.ru/bcode/412785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(дата обращения: 01.10.2019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Журнал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ЭВР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Экологический вестник России : научно-практический журнал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URL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http://www.ecovestnik.ru/index.php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: электронный.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журнала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Янина О. Н. Особенности функционирования и развития рынка акций в России и за рубежом / О. Н. Янина, А. А. Федосеева.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 : электронный // Социальные науки.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2018.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1.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http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//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academymanag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/journal/Yanina_Fedoseeva_2pdf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(дата обращения: 04.06.2018).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82" y="116631"/>
            <a:ext cx="7899010" cy="745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 (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Московская А. А. Между социальным и экономическим благом: конфликт проектов легитимации социального предпринимательства в России / А. А. Московская, А. А.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Берендяев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А. Ю. Москвина.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10.14515/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monitoring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.2017.6.02.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Текст : электронный // Мониторинг общественного мнения: экономические и социальные перемены.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2017.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№ 6.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С. 31-35.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: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//wcion.ru/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fileadmin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/file/monitoring/2017/142/2017_142_02Moskovsaya.pdf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(дата обращения : 11.03.2019).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Презентация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электронного журнала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А. От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MARC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21 к модели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BIBFRAME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эволюция машиночитаемых форматов Библиотеки конгресса США 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презентация : материалы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науч.-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«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Румянцевские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чтения 2017», Москва, 18-19 апреля 2017 г.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]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Т. А. </a:t>
            </a:r>
            <a:r>
              <a:rPr lang="ru-RU" sz="16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Изображение. Текст : электронный // Теория и практика каталогизации и поиска библиотечных ресурсов : электронный журнал. </a:t>
            </a:r>
            <a:r>
              <a:rPr lang="x-none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http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://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www.nilc.ru/journal/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Дата публикации: 21 апреля 2017.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72816"/>
            <a:ext cx="8208912" cy="2415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Литература (источники)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английском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языке</a:t>
            </a:r>
          </a:p>
        </p:txBody>
      </p:sp>
    </p:spTree>
    <p:extLst>
      <p:ext uri="{BB962C8B-B14F-4D97-AF65-F5344CB8AC3E}">
        <p14:creationId xmlns:p14="http://schemas.microsoft.com/office/powerpoint/2010/main" val="18553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208912" cy="570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Книга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Perekalin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V. Organic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V.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Perekalin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A.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Zonis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Ed. 3rd, revised.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Moscow : Education, 1977.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 p.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: direct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Многотомное издание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Volkov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2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Electrostatics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Electromagnetism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a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A. F.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Volkov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P.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Lumpieva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Donetsk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Donetsk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p.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565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(из журнала)</a:t>
            </a:r>
          </a:p>
          <a:p>
            <a:endParaRPr lang="ru-RU" sz="2400" b="1" i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Considering the economical nature of investment agreement when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 practical issues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Tereshchenko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: direct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2003.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rgbClr val="073E87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219-223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авторов и более, у журнала есть том и номер</a:t>
            </a:r>
          </a:p>
          <a:p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fractionation / L. I.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Mullakhmetova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I.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Cherkasova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I.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Sibgatullina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[et al.]. – Text : direct // Bulletin of the Technological University. –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Vol. 19,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49-55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журнала есть выпуск</a:t>
            </a:r>
          </a:p>
          <a:p>
            <a:endParaRPr lang="ru-RU" sz="2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Popov I. P. A suitable variant of the definition of the vector product of two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P. Popov. – Text : direct // Bulletin of the Pskov State University. Natural and physical and mathematical sciences. – 2018. – Issue. 12. –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89-96.</a:t>
            </a:r>
          </a:p>
        </p:txBody>
      </p:sp>
    </p:spTree>
    <p:extLst>
      <p:ext uri="{BB962C8B-B14F-4D97-AF65-F5344CB8AC3E}">
        <p14:creationId xmlns:p14="http://schemas.microsoft.com/office/powerpoint/2010/main" val="26501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6685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 оформлении списка литературы обязательное требование </a:t>
            </a:r>
            <a:r>
              <a:rPr lang="x-none" sz="2000" dirty="0" smtClean="0">
                <a:solidFill>
                  <a:schemeClr val="tx2"/>
                </a:solidFill>
              </a:rPr>
              <a:t>–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единообразие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сокращении слов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учитываются требования ГОСТ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Библиографическая запись. Сокращение слов и словосочетаний на русском языке. Общие требования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(если используются сокращения </a:t>
            </a:r>
            <a:r>
              <a:rPr lang="x-none" sz="2000" dirty="0">
                <a:solidFill>
                  <a:schemeClr val="tx2"/>
                </a:solidFill>
              </a:rPr>
              <a:t>–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 всех источниках).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«Запятая»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фамилии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автора перед инициалами в заголовке описания </a:t>
            </a:r>
            <a:r>
              <a:rPr lang="x-none" sz="2000" dirty="0">
                <a:solidFill>
                  <a:schemeClr val="tx2"/>
                </a:solidFill>
              </a:rPr>
              <a:t>–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факультативный элемент  (Иванов, И. И.)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библиографических списках литературы можно не ставить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(Иванов И. И.)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</a:t>
            </a:r>
          </a:p>
          <a:p>
            <a:r>
              <a:rPr lang="ru-RU" sz="2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208912" cy="6661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Сайт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U. S.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[website].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www.eia.doe.gov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(date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application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22.07.202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dirty="0" smtClean="0">
                <a:solidFill>
                  <a:schemeClr val="tx2"/>
                </a:solidFill>
              </a:rPr>
              <a:t>–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: electronic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сайта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Lawlor E. The pedestrian pound: the business case for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streets and places / E. Lawlor.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: electronic // Living Streets : [website].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 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https://www.livingstreets.org.uk/media/3890/pedestrian-pound-2018.pdf 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(date of the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22.07.202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(если есть дата обращения)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Mullins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 Ways B2B Research Can Benefit From Mobile Ethnography / D. Mullins. – Brooklyn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2017. – 337 p. </a:t>
            </a:r>
            <a:r>
              <a:rPr lang="x-none" sz="1600" dirty="0">
                <a:solidFill>
                  <a:schemeClr val="tx2"/>
                </a:solidFill>
              </a:rPr>
              <a:t>–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URL: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https://rwconnect.esomar.org/5-ways-b2b-research-can-benefit-from-mobile-ethnography/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the application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22.03.2021). </a:t>
            </a:r>
            <a:r>
              <a:rPr lang="x-none" sz="1600" dirty="0">
                <a:solidFill>
                  <a:srgbClr val="073E87"/>
                </a:solidFill>
              </a:rPr>
              <a:t>–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Text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7992888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Унифицированные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</a:rPr>
              <a:t>формы сокращений, применение которых оговорено в отдельных </a:t>
            </a:r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положениях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ГОСТ</a:t>
            </a:r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</a:rPr>
              <a:t>приводят на языке библиографического описания либо на латинском языке</a:t>
            </a:r>
            <a:r>
              <a:rPr lang="x-none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ru-RU" i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Т.</a:t>
            </a:r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i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</a:t>
            </a:r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i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  <a:r>
              <a:rPr lang="en-US" i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i="1" kern="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Vol</a:t>
            </a:r>
            <a:r>
              <a:rPr lang="ru-RU" i="1" kern="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ru-RU" i="1" kern="0" dirty="0" smtClean="0">
                <a:solidFill>
                  <a:schemeClr val="tx2"/>
                </a:solidFill>
                <a:latin typeface="Arial" panose="020B0604020202020204" pitchFamily="34" charset="0"/>
              </a:rPr>
              <a:t>17</a:t>
            </a:r>
          </a:p>
          <a:p>
            <a:endParaRPr lang="en-US" i="1" kern="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ru-RU" i="1" dirty="0">
                <a:solidFill>
                  <a:schemeClr val="tx2"/>
                </a:solidFill>
              </a:rPr>
              <a:t>. – 3-е изд. = 3-е </a:t>
            </a:r>
            <a:r>
              <a:rPr lang="en-US" i="1" dirty="0" err="1">
                <a:solidFill>
                  <a:schemeClr val="tx2"/>
                </a:solidFill>
              </a:rPr>
              <a:t>ed</a:t>
            </a:r>
            <a:r>
              <a:rPr lang="ru-RU" i="1" dirty="0">
                <a:solidFill>
                  <a:schemeClr val="tx2"/>
                </a:solidFill>
              </a:rPr>
              <a:t>.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x-none" dirty="0">
                <a:solidFill>
                  <a:schemeClr val="tx2"/>
                </a:solidFill>
              </a:rPr>
              <a:t>- и другие (</a:t>
            </a:r>
            <a:r>
              <a:rPr lang="en-US" dirty="0">
                <a:solidFill>
                  <a:schemeClr val="tx2"/>
                </a:solidFill>
              </a:rPr>
              <a:t>et </a:t>
            </a:r>
            <a:r>
              <a:rPr lang="en-US" dirty="0" err="1">
                <a:solidFill>
                  <a:schemeClr val="tx2"/>
                </a:solidFill>
              </a:rPr>
              <a:t>alii</a:t>
            </a:r>
            <a:r>
              <a:rPr lang="x-none" dirty="0">
                <a:solidFill>
                  <a:schemeClr val="tx2"/>
                </a:solidFill>
              </a:rPr>
              <a:t>) </a:t>
            </a:r>
            <a:r>
              <a:rPr lang="x-none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x-none" dirty="0" smtClean="0">
                <a:solidFill>
                  <a:schemeClr val="tx2"/>
                </a:solidFill>
              </a:rPr>
              <a:t>и др</a:t>
            </a:r>
            <a:r>
              <a:rPr lang="x-none" dirty="0">
                <a:solidFill>
                  <a:schemeClr val="tx2"/>
                </a:solidFill>
              </a:rPr>
              <a:t>. (</a:t>
            </a:r>
            <a:r>
              <a:rPr lang="en-US" dirty="0">
                <a:solidFill>
                  <a:schemeClr val="tx2"/>
                </a:solidFill>
              </a:rPr>
              <a:t>et al</a:t>
            </a:r>
            <a:r>
              <a:rPr lang="x-none" dirty="0">
                <a:solidFill>
                  <a:schemeClr val="tx2"/>
                </a:solidFill>
              </a:rPr>
              <a:t>.);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x-none" dirty="0">
                <a:solidFill>
                  <a:schemeClr val="tx2"/>
                </a:solidFill>
              </a:rPr>
              <a:t>- и так далее (</a:t>
            </a:r>
            <a:r>
              <a:rPr lang="en-US" dirty="0">
                <a:solidFill>
                  <a:schemeClr val="tx2"/>
                </a:solidFill>
              </a:rPr>
              <a:t>et cetera</a:t>
            </a:r>
            <a:r>
              <a:rPr lang="x-none" dirty="0">
                <a:solidFill>
                  <a:schemeClr val="tx2"/>
                </a:solidFill>
              </a:rPr>
              <a:t>) –	и т. д. (</a:t>
            </a:r>
            <a:r>
              <a:rPr lang="en-US" dirty="0" err="1">
                <a:solidFill>
                  <a:schemeClr val="tx2"/>
                </a:solidFill>
              </a:rPr>
              <a:t>etc</a:t>
            </a:r>
            <a:r>
              <a:rPr lang="x-none" dirty="0">
                <a:solidFill>
                  <a:schemeClr val="tx2"/>
                </a:solidFill>
              </a:rPr>
              <a:t>.); 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x-none" dirty="0">
                <a:solidFill>
                  <a:schemeClr val="tx2"/>
                </a:solidFill>
              </a:rPr>
              <a:t>- то есть (</a:t>
            </a:r>
            <a:r>
              <a:rPr lang="en-US" dirty="0">
                <a:solidFill>
                  <a:schemeClr val="tx2"/>
                </a:solidFill>
              </a:rPr>
              <a:t>id </a:t>
            </a:r>
            <a:r>
              <a:rPr lang="en-US" dirty="0" err="1">
                <a:solidFill>
                  <a:schemeClr val="tx2"/>
                </a:solidFill>
              </a:rPr>
              <a:t>est</a:t>
            </a:r>
            <a:r>
              <a:rPr lang="x-none" dirty="0">
                <a:solidFill>
                  <a:schemeClr val="tx2"/>
                </a:solidFill>
              </a:rPr>
              <a:t>) – т. е. (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x-none" dirty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x-none" dirty="0">
                <a:solidFill>
                  <a:schemeClr val="tx2"/>
                </a:solidFill>
              </a:rPr>
              <a:t>.);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x-none" dirty="0">
                <a:solidFill>
                  <a:schemeClr val="tx2"/>
                </a:solidFill>
              </a:rPr>
              <a:t>- без места (</a:t>
            </a:r>
            <a:r>
              <a:rPr lang="en-US" dirty="0">
                <a:solidFill>
                  <a:schemeClr val="tx2"/>
                </a:solidFill>
              </a:rPr>
              <a:t>sine loco</a:t>
            </a:r>
            <a:r>
              <a:rPr lang="x-none" dirty="0">
                <a:solidFill>
                  <a:schemeClr val="tx2"/>
                </a:solidFill>
              </a:rPr>
              <a:t>) – б. м. (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x-none" dirty="0">
                <a:solidFill>
                  <a:schemeClr val="tx2"/>
                </a:solidFill>
              </a:rPr>
              <a:t>.</a:t>
            </a:r>
            <a:r>
              <a:rPr lang="en-US" dirty="0">
                <a:solidFill>
                  <a:schemeClr val="tx2"/>
                </a:solidFill>
              </a:rPr>
              <a:t> l</a:t>
            </a:r>
            <a:r>
              <a:rPr lang="x-none" dirty="0">
                <a:solidFill>
                  <a:schemeClr val="tx2"/>
                </a:solidFill>
              </a:rPr>
              <a:t>.);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x-none" dirty="0">
                <a:solidFill>
                  <a:schemeClr val="tx2"/>
                </a:solidFill>
              </a:rPr>
              <a:t>- без издателя (</a:t>
            </a:r>
            <a:r>
              <a:rPr lang="en-US" dirty="0">
                <a:solidFill>
                  <a:schemeClr val="tx2"/>
                </a:solidFill>
              </a:rPr>
              <a:t>sine nomine</a:t>
            </a:r>
            <a:r>
              <a:rPr lang="x-none" dirty="0">
                <a:solidFill>
                  <a:schemeClr val="tx2"/>
                </a:solidFill>
              </a:rPr>
              <a:t>) – б. и. (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x-none" dirty="0">
                <a:solidFill>
                  <a:schemeClr val="tx2"/>
                </a:solidFill>
              </a:rPr>
              <a:t>.</a:t>
            </a:r>
            <a:r>
              <a:rPr lang="en-US" dirty="0">
                <a:solidFill>
                  <a:schemeClr val="tx2"/>
                </a:solidFill>
              </a:rPr>
              <a:t> n</a:t>
            </a:r>
            <a:r>
              <a:rPr lang="x-none" dirty="0">
                <a:solidFill>
                  <a:schemeClr val="tx2"/>
                </a:solidFill>
              </a:rPr>
              <a:t>.);        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x-none" dirty="0">
                <a:solidFill>
                  <a:schemeClr val="tx2"/>
                </a:solidFill>
              </a:rPr>
              <a:t>- раздельная пагинация (</a:t>
            </a:r>
            <a:r>
              <a:rPr lang="en-US" dirty="0" err="1">
                <a:solidFill>
                  <a:schemeClr val="tx2"/>
                </a:solidFill>
              </a:rPr>
              <a:t>pagina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varia</a:t>
            </a:r>
            <a:r>
              <a:rPr lang="x-none" dirty="0">
                <a:solidFill>
                  <a:schemeClr val="tx2"/>
                </a:solidFill>
              </a:rPr>
              <a:t>) – разд. паг. (</a:t>
            </a:r>
            <a:r>
              <a:rPr lang="en-US" dirty="0" err="1">
                <a:solidFill>
                  <a:schemeClr val="tx2"/>
                </a:solidFill>
              </a:rPr>
              <a:t>pag</a:t>
            </a:r>
            <a:r>
              <a:rPr lang="x-none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var</a:t>
            </a:r>
            <a:r>
              <a:rPr lang="x-none" dirty="0">
                <a:solidFill>
                  <a:schemeClr val="tx2"/>
                </a:solidFill>
              </a:rPr>
              <a:t>.).   </a:t>
            </a:r>
            <a:endParaRPr lang="ru-RU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dirty="0" smtClean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2"/>
                </a:solidFill>
              </a:rPr>
              <a:t>Рец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на </a:t>
            </a:r>
            <a:r>
              <a:rPr lang="ru-RU" dirty="0">
                <a:solidFill>
                  <a:schemeClr val="tx2"/>
                </a:solidFill>
              </a:rPr>
              <a:t>кн.: </a:t>
            </a:r>
            <a:r>
              <a:rPr lang="en-US" dirty="0" smtClean="0">
                <a:solidFill>
                  <a:schemeClr val="tx2"/>
                </a:solidFill>
              </a:rPr>
              <a:t>    </a:t>
            </a:r>
            <a:r>
              <a:rPr lang="ru-RU" dirty="0">
                <a:solidFill>
                  <a:schemeClr val="tx2"/>
                </a:solidFill>
              </a:rPr>
              <a:t>=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Rev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op</a:t>
            </a:r>
            <a:r>
              <a:rPr lang="ru-RU" dirty="0">
                <a:solidFill>
                  <a:schemeClr val="tx2"/>
                </a:solidFill>
              </a:rPr>
              <a:t>.: </a:t>
            </a:r>
            <a:endParaRPr lang="en-US" dirty="0" smtClean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2"/>
                </a:solidFill>
              </a:rPr>
              <a:t>Реф</a:t>
            </a:r>
            <a:r>
              <a:rPr lang="ru-RU" dirty="0">
                <a:solidFill>
                  <a:schemeClr val="tx2"/>
                </a:solidFill>
              </a:rPr>
              <a:t>. кн.: </a:t>
            </a:r>
            <a:r>
              <a:rPr lang="en-US" dirty="0" smtClean="0">
                <a:solidFill>
                  <a:schemeClr val="tx2"/>
                </a:solidFill>
              </a:rPr>
              <a:t>       </a:t>
            </a:r>
            <a:r>
              <a:rPr lang="ru-RU" dirty="0" smtClean="0">
                <a:solidFill>
                  <a:schemeClr val="tx2"/>
                </a:solidFill>
              </a:rPr>
              <a:t>  =  </a:t>
            </a:r>
            <a:r>
              <a:rPr lang="en-US" dirty="0" smtClean="0">
                <a:solidFill>
                  <a:schemeClr val="tx2"/>
                </a:solidFill>
              </a:rPr>
              <a:t>Ref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op</a:t>
            </a:r>
            <a:r>
              <a:rPr lang="ru-RU" dirty="0">
                <a:solidFill>
                  <a:schemeClr val="tx2"/>
                </a:solidFill>
              </a:rPr>
              <a:t>.: </a:t>
            </a:r>
            <a:endParaRPr lang="ru-RU" b="1" i="1" kern="0" dirty="0">
              <a:solidFill>
                <a:schemeClr val="tx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4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920880" cy="44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зависимости от структуры описания различают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одноуровневое библиографическое описание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одного отдельно взятого (одночастного) документа (монографии, учебника, справочника, сборника статей, архивного документа и т.д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.);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многоуровневое библиографическое описание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многочастного документа (многотомное издание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библиографическое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описание составной части ресурса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части документа (статья из периодического издания или сборника).</a:t>
            </a:r>
          </a:p>
        </p:txBody>
      </p:sp>
    </p:spTree>
    <p:extLst>
      <p:ext uri="{BB962C8B-B14F-4D97-AF65-F5344CB8AC3E}">
        <p14:creationId xmlns:p14="http://schemas.microsoft.com/office/powerpoint/2010/main" val="26007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56792"/>
            <a:ext cx="64087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 библиографического описания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автора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Мазалов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В. В. Математическая теория игр и приложения / В. В. Мазалов.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Лань, 2017.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448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2-х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just"/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А. Основы маркетинга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учеб.-метод.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пособие / С. А.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ред. Г. И. Герасимова.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Тюмень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2012.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3-х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Агафонова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 Н. Гражданское право :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учебное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пособие для вузов / Н. Н. Агафонова, Т. В. Богачева, Л. И. Глушкова.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2-е изд.,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и доп.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Саратов : Юрист, 2011.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542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99288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4-х авторов</a:t>
            </a:r>
          </a:p>
          <a:p>
            <a:pPr algn="just"/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(Описание </a:t>
            </a:r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начинается с заглавия. В сведениях об ответственности приводится имена всех </a:t>
            </a:r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авторов)</a:t>
            </a:r>
            <a:endParaRPr lang="ru-RU" sz="1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Английский язык для инженеров : учебник для студентов вузов / Т. Ю. Полякова, Е. В. Синявская, О. И.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Тынкова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Э. С. Улановская.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Москва : Академия, 2016.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559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5-ти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 и более</a:t>
            </a:r>
          </a:p>
          <a:p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(Описание </a:t>
            </a:r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начинается с заглавия. В сведениях об ответственности приводится имена первых трех авторов и </a:t>
            </a:r>
            <a:r>
              <a:rPr lang="en-US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Распределенные интеллектуальные информационные системы и среды : монография / А. Н. Швецов, А. А. Суконщиков, Д. В. Кочкин [и др.] ; Вологодский государственный университет. </a:t>
            </a:r>
            <a:r>
              <a:rPr lang="x-none" dirty="0">
                <a:solidFill>
                  <a:schemeClr val="tx2"/>
                </a:solidFill>
              </a:rPr>
              <a:t> 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Курск : Университетская книга, 2017. </a:t>
            </a:r>
            <a:r>
              <a:rPr lang="x-none" dirty="0">
                <a:solidFill>
                  <a:schemeClr val="tx2"/>
                </a:solidFill>
              </a:rPr>
              <a:t> 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196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под заглавием</a:t>
            </a:r>
          </a:p>
          <a:p>
            <a:pPr lvl="0"/>
            <a:r>
              <a:rPr lang="ru-RU" sz="1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(если нет автора, указан только составитель, организация, редактор и прочее</a:t>
            </a:r>
            <a:r>
              <a:rPr lang="ru-RU" sz="1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1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Эксплуатация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магистральных газопроводов : учебное пособие 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ред. Ю. Д.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Земенков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Тюмень : Вектор Бук, 2009.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526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5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7992888" cy="612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отдельного тома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части  </a:t>
            </a:r>
          </a:p>
          <a:p>
            <a:pPr algn="ctr"/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Ефимченко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И. Расчет и конструирование машин и оборудования нефтяных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газовых промыслов : учебник для студентов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вузов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 2 ч.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1. Расчет и конструирование оборудования для бурения нефтяных и газовых скважин / С. И. Ефимченко, А. К.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Прыгаев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 : Нефть и газ  РГУ нефти и газа им. И. М. Губкина.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2006.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734 с. </a:t>
            </a:r>
            <a:r>
              <a:rPr lang="x-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Сборник статей</a:t>
            </a:r>
          </a:p>
          <a:p>
            <a:pPr algn="ctr"/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50 лет геологоразведочному факультету Тюменского индустриального института  : сб. ст. /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 сост. Е. М. Максимов.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Тюмень :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2016.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194 с. </a:t>
            </a:r>
            <a:r>
              <a:rPr lang="x-none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endParaRPr lang="ru-RU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94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21000</TotalTime>
  <Words>3426</Words>
  <Application>Microsoft Office PowerPoint</Application>
  <PresentationFormat>Экран (4:3)</PresentationFormat>
  <Paragraphs>315</Paragraphs>
  <Slides>41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Times New Roman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Свидетельство   о регистрации программы  Свидетельство о регистрации программы для ЭВМ  №  RU 2024615079 Российская Федерация. Программа 2d моделирования эволюции бактериальных пленок в условиях лимитирования по субстрату : № 2024614057 : зарег. 29.02.2024 : опубл. 01.03.2024 / Масловская А. Г., Саруханян С. К. ; правообладатель Федеральное государственное бюджетное образовательное учреждение высшего образования «Амурский государственный университет». –  Текст : непосредственный.                                                                             Заявка  Заявка № 2000103835 Россия, МПК C10L 1/04. Топливная композиция : заявл. 15.02.2000 : опубл. 10.01.2002 / Коковин В. Н., Ташкинов В. А., Фотеев В. В., Карманов О. Б., Засухин А. Л., Лисиенко В. Г. ; заявитель ОАО «Северский труб. з-д». – 2 с. – Текст : непосредственный.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Библиографическое описание разных видов документов</dc:title>
  <dc:creator>Вайнбергер Мирослава Ивановна</dc:creator>
  <cp:lastModifiedBy>Поперечная Ирина Михайловна</cp:lastModifiedBy>
  <cp:revision>416</cp:revision>
  <dcterms:created xsi:type="dcterms:W3CDTF">2017-02-06T10:58:27Z</dcterms:created>
  <dcterms:modified xsi:type="dcterms:W3CDTF">2025-03-25T10:04:41Z</dcterms:modified>
</cp:coreProperties>
</file>