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3"/>
  </p:notesMasterIdLst>
  <p:sldIdLst>
    <p:sldId id="292" r:id="rId2"/>
    <p:sldId id="260" r:id="rId3"/>
    <p:sldId id="258" r:id="rId4"/>
    <p:sldId id="299" r:id="rId5"/>
    <p:sldId id="261" r:id="rId6"/>
    <p:sldId id="262" r:id="rId7"/>
    <p:sldId id="264" r:id="rId8"/>
    <p:sldId id="328" r:id="rId9"/>
    <p:sldId id="283" r:id="rId10"/>
    <p:sldId id="266" r:id="rId11"/>
    <p:sldId id="267" r:id="rId12"/>
    <p:sldId id="285" r:id="rId13"/>
    <p:sldId id="307" r:id="rId14"/>
    <p:sldId id="325" r:id="rId15"/>
    <p:sldId id="326" r:id="rId16"/>
    <p:sldId id="320" r:id="rId17"/>
    <p:sldId id="327" r:id="rId18"/>
    <p:sldId id="321" r:id="rId19"/>
    <p:sldId id="272" r:id="rId20"/>
    <p:sldId id="269" r:id="rId21"/>
    <p:sldId id="280" r:id="rId22"/>
    <p:sldId id="323" r:id="rId23"/>
    <p:sldId id="273" r:id="rId24"/>
    <p:sldId id="314" r:id="rId25"/>
    <p:sldId id="313" r:id="rId26"/>
    <p:sldId id="294" r:id="rId27"/>
    <p:sldId id="316" r:id="rId28"/>
    <p:sldId id="317" r:id="rId29"/>
    <p:sldId id="274" r:id="rId30"/>
    <p:sldId id="297" r:id="rId31"/>
    <p:sldId id="275" r:id="rId32"/>
    <p:sldId id="296" r:id="rId33"/>
    <p:sldId id="277" r:id="rId34"/>
    <p:sldId id="278" r:id="rId35"/>
    <p:sldId id="288" r:id="rId36"/>
    <p:sldId id="290" r:id="rId37"/>
    <p:sldId id="284" r:id="rId38"/>
    <p:sldId id="304" r:id="rId39"/>
    <p:sldId id="305" r:id="rId40"/>
    <p:sldId id="318" r:id="rId41"/>
    <p:sldId id="30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13" autoAdjust="0"/>
    <p:restoredTop sz="94705" autoAdjust="0"/>
  </p:normalViewPr>
  <p:slideViewPr>
    <p:cSldViewPr>
      <p:cViewPr varScale="1">
        <p:scale>
          <a:sx n="76" d="100"/>
          <a:sy n="76" d="100"/>
        </p:scale>
        <p:origin x="8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DFCB9-1E85-497A-8129-14E2E0C4B21F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90315-9E62-4E4F-B897-004978B1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227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90315-9E62-4E4F-B897-004978B18C8F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449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90315-9E62-4E4F-B897-004978B18C8F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663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DEC7206-F149-456B-853C-ABDE23BC7E07}" type="datetimeFigureOut">
              <a:rPr lang="ru-RU" smtClean="0"/>
              <a:t>25.03.2025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fips.ru/iiss/document.xhtml?faces-redirect=true&amp;id=42a1eee69fe5e9b5e82ff4c2046de3d2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rosmintrud.ru/docs/1281" TargetMode="Externa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o-online.ru/bcode/412785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lc.ru/journal/" TargetMode="External"/><Relationship Id="rId2" Type="http://schemas.openxmlformats.org/officeDocument/2006/relationships/hyperlink" Target="http://wcion.ru/fileadmin/file/monitoring/2017/142/2017_142_02Moskovsaya.pdf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a.doe.gov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rwconnect.esomar.org/5-ways-b2b-research-can-benefit-from-mobile-ethnography/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260649"/>
            <a:ext cx="7776864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500" dirty="0" smtClean="0">
                <a:solidFill>
                  <a:srgbClr val="FF0000"/>
                </a:solidFill>
              </a:rPr>
              <a:t>    ГОСТ </a:t>
            </a:r>
            <a:r>
              <a:rPr lang="ru-RU" sz="5500" dirty="0">
                <a:solidFill>
                  <a:srgbClr val="FF0000"/>
                </a:solidFill>
              </a:rPr>
              <a:t>Р 7.0.100-2018 </a:t>
            </a:r>
          </a:p>
          <a:p>
            <a:pPr algn="ctr"/>
            <a:r>
              <a:rPr lang="ru-RU" sz="3500" dirty="0"/>
              <a:t>Библиографическая запись. Библиографическое описание. </a:t>
            </a:r>
          </a:p>
          <a:p>
            <a:pPr algn="ctr"/>
            <a:r>
              <a:rPr lang="ru-RU" sz="3500" dirty="0"/>
              <a:t>Общие требования и правила </a:t>
            </a:r>
            <a:r>
              <a:rPr lang="ru-RU" sz="3500" dirty="0" smtClean="0"/>
              <a:t>составления</a:t>
            </a:r>
          </a:p>
          <a:p>
            <a:pPr algn="ctr"/>
            <a:r>
              <a:rPr lang="ru-RU" sz="3500" dirty="0" smtClean="0"/>
              <a:t> </a:t>
            </a:r>
            <a:endParaRPr lang="ru-RU" sz="3500" dirty="0"/>
          </a:p>
          <a:p>
            <a:r>
              <a:rPr lang="ru-RU" sz="2600" b="1" dirty="0"/>
              <a:t>Дата введения в действие </a:t>
            </a:r>
            <a:r>
              <a:rPr lang="ru-RU" sz="4000" b="1" dirty="0">
                <a:solidFill>
                  <a:srgbClr val="FF0000"/>
                </a:solidFill>
              </a:rPr>
              <a:t>01.07.2019</a:t>
            </a:r>
            <a:r>
              <a:rPr lang="ru-RU" sz="4000" dirty="0"/>
              <a:t> </a:t>
            </a:r>
            <a:endParaRPr lang="ru-RU" sz="4000" dirty="0" smtClean="0"/>
          </a:p>
          <a:p>
            <a:endParaRPr lang="ru-RU" sz="3500" dirty="0"/>
          </a:p>
          <a:p>
            <a:pPr algn="ctr"/>
            <a:r>
              <a:rPr lang="ru-RU" sz="2000" dirty="0"/>
              <a:t>Базовый документ для подготовки различных нормативно- методических материалов по библиографическому описанию отдельных видов 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321775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2089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Методические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указания</a:t>
            </a:r>
          </a:p>
          <a:p>
            <a:pPr algn="ctr"/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составителей больше 2-х, пишем</a:t>
            </a:r>
            <a:r>
              <a:rPr lang="en-US" sz="1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фамилию первого </a:t>
            </a:r>
            <a:r>
              <a:rPr lang="en-US" sz="1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др.</a:t>
            </a:r>
            <a:r>
              <a:rPr lang="en-US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sz="16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Гидравлика :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методические указания по выполнению контрольной работы для студентов направления 21.03.01 Нефтегазовое дело всех профилей и форм обучения /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; сост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: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М. Ю.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Земенкова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К. С. Воронин.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Тюмень :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2015.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30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Словари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энциклопедии</a:t>
            </a:r>
          </a:p>
          <a:p>
            <a:pPr algn="ctr"/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Англо-русский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русско-английский словарь : 15 000 слов / сост. Т. А. Карпова.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Ростов-на-Дону : Феникс, 2010.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446 с.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Кузьмин Н. И. Автомобильный справочник-энциклопедия : [около 3000 названий и терминов] / Н. А. Кузьмин, В. И. Песков.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Москва : ФОРУМ, 2014.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287 с.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 </a:t>
            </a:r>
          </a:p>
          <a:p>
            <a:pPr algn="just"/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14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980728"/>
            <a:ext cx="813690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Материалы конференции</a:t>
            </a:r>
          </a:p>
          <a:p>
            <a:pPr algn="ctr"/>
            <a:endParaRPr lang="ru-RU" sz="2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Проблемы инженерного и социально-экономического образования 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техническом вузе в условиях модернизации высшего образования : материалы регион. науч.-метод.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/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ТюмГАСУ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; ред. Р. И.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Абдразаков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др.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dirty="0" smtClean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Тюмень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ТюмГАСУ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2016.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319 с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Статья из материалов конференции</a:t>
            </a:r>
          </a:p>
          <a:p>
            <a:pPr algn="ctr"/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Аксенова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 А. Анализ состояния технологических средств и технологий вскрытия продуктивных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горизонтов /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 А. Аксенова, В. В.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Салтыков.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Моделирование технологических процессов бурения, добычи и транспортировки нефти и газа на основе современных информационных технологий : вторая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науч.-техн.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19-21 апр. 2000 г.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ТюмГНГУ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ред. Р. Я.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Кучумов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 smtClean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Тюмень, 2000.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8-9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31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764704"/>
            <a:ext cx="8196737" cy="4747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Труды</a:t>
            </a:r>
          </a:p>
          <a:p>
            <a:pPr lvl="0" algn="ctr"/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Комплексирование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геолого-геофизических методов исследования при локальном прогнозе и разведке нефти и газа в Западной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Сибири 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труды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ЗапСибНИГНИ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ЗапСибНИГНИИ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науч. ред. И. М.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Ковенский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Тюмень :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ЗапСибНИГНИ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1993.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442 с.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Статья из сборника трудов</a:t>
            </a:r>
          </a:p>
          <a:p>
            <a:pPr algn="ctr"/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Демичев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Методы предупреждения газо- и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пескопоявлений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слабосцементированных коллекторах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С. С. Демичев.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//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Комплексирование геолого-геофизических методов исследования при локальном прогнозе и разведке нефти и газа в Западной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Сибири : труды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ЗапСибНИГНИ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ЗапСибНИГНИИ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науч. ред. И. М.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Ковенский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Тюмень,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1993.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 140-142.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77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620688"/>
            <a:ext cx="7632848" cy="501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Диссертация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Савицкая Ю. П. Влияние религии на формирование ценностных ориентаций студенческой молодежи : специальность 5.4.6. «Социология культуры» : диссертация на соискание ученой степени канд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соц.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наук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/ Ю. П. Савицкая ; ТИУ.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Тюмень, 2021.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183 с.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Автореферат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Савицкая Ю. П. Влияние религии на формирование ценностных ориентаций студенческой молодежи : специальность 5.4.6. «Социология культуры» :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автореферат диссертации на соискание ученой степени канд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соц. наук / Ю. П. Савицкая ; ТИУ.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Тюмень, 2021.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18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с.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непосредственный.</a:t>
            </a:r>
            <a:endParaRPr lang="ru-RU" dirty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4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3"/>
            <a:ext cx="7920880" cy="6066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Патенты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Патент № 2530966 Российская Федерация, МПК E01H4/00 E01C23/00. Устройство для ремонта автозимников : № 2013129881/03 :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заявл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28.06.2013 :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опубл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20.10.2014 /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Мерданов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Ш. М., Карнаухов Н. Н., Иванов А. А.,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Мадьяров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Т. М., Иванов А. А.,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Мерданов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М. Ш. ; патентообладатель Федеральное государственное бюджетное образовательное учреждение высшего профессионального образования «Тюменский государственный нефтегазовый университет» (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ТюмГНГУ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). 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4 с. </a:t>
            </a:r>
            <a:r>
              <a:rPr lang="x-none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b="1" i="1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</a:p>
          <a:p>
            <a:endParaRPr lang="ru-RU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Могут быть  патенты на изобретение, полезную модель, на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промышленый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образец и др.</a:t>
            </a:r>
            <a:endParaRPr lang="ru-RU" sz="1600" dirty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Патент на полезную модель № 123777 Российская Федерация, МПК C22B 3/00 (2006.01). Устройство для гидрометаллургической переработки сульфидных материалов : № 2012135267/02 : </a:t>
            </a:r>
            <a:r>
              <a:rPr lang="ru-RU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15.08.2012 : </a:t>
            </a:r>
            <a:r>
              <a:rPr lang="ru-RU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10.01.2013 / Селиванов Е. Н., </a:t>
            </a:r>
            <a:r>
              <a:rPr lang="ru-RU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Кляйн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 Э., Трефилов Д. А., </a:t>
            </a:r>
            <a:r>
              <a:rPr lang="ru-RU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Нечвоглод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 В., Набойченко С. С. ; заявитель ИМЕТ </a:t>
            </a:r>
            <a:r>
              <a:rPr lang="ru-RU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УрОРАН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6 с. : ил. – Текст : непосредственный.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dirty="0" smtClean="0">
              <a:solidFill>
                <a:srgbClr val="073E87">
                  <a:lumMod val="75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i="1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Допустимо сокращение </a:t>
            </a:r>
            <a:r>
              <a:rPr lang="ru-RU" sz="1600" b="1" i="1" u="sng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Патент - Пат.;  </a:t>
            </a:r>
            <a:endParaRPr lang="en-US" sz="1600" i="1" u="sng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33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3"/>
            <a:ext cx="8208912" cy="2167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Описание изобретения к патенту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изобретения к патенту №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2423530 Российская Федерация, МПК C21B 13/14 (2006.01). Способ переработки ванадийсодержащих титаномагнетитов при прямом легировании стали ванадием : № 2009108860 :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10.03.2009 :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10.07.2011 /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Лисиенко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Г. ; заявитель Урал.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ун-т им. первого Президента России Б. Н. Ельцина.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–Текст : непосредственный.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138" y="2496259"/>
            <a:ext cx="3019707" cy="407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99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80728"/>
            <a:ext cx="7344816" cy="4542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Авторские свидетельства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Авторское свидетельство № 1810435 Российская Федерация, МПК5 E02F5/12. Устройство для уплотнения дорожных насыпей : № 4797444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заявл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09.01.90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опубл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23.04.93 / Карнаухов Н. Н.,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Мерданов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Ш. М., Иванов А. А., Осипов В. Н., Зольников С. П. ; заявитель Тюменский индустриальный институт им. Ленинского комсомола. </a:t>
            </a:r>
            <a:r>
              <a:rPr lang="x-none" dirty="0" smtClean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600" b="1" i="1" u="sng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600" b="1" i="1" u="sng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i="1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Допустимо сокращение  </a:t>
            </a:r>
            <a:r>
              <a:rPr lang="ru-RU" sz="1600" b="1" i="1" u="sng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Авторское свидетельство - Авт. </a:t>
            </a:r>
            <a:r>
              <a:rPr lang="ru-RU" sz="1600" b="1" i="1" u="sng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</a:t>
            </a:r>
            <a:r>
              <a:rPr lang="ru-RU" sz="1600" b="1" i="1" u="sng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вид</a:t>
            </a:r>
            <a:r>
              <a:rPr lang="ru-RU" sz="1600" b="1" i="1" u="sng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Описание </a:t>
            </a:r>
            <a:r>
              <a:rPr lang="ru-RU" sz="1600" b="1" i="1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документа составляем всегда с титульного листа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600" i="1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36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6674" y="103846"/>
            <a:ext cx="8222804" cy="275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Описание изобретения к авторскому свидетельству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SzPts val="1400"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Описание изобретения к </a:t>
            </a:r>
            <a:r>
              <a:rPr lang="ru-RU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авторскому </a:t>
            </a:r>
            <a:r>
              <a:rPr lang="ru-RU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свидетельству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1731262 А1 СССР,  МПК В01, 5/14. Устройство для приготовления буровых растворов : №  4765106/26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заявл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04.12.1989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опубл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07.05.1992 /  Н. А. Петров, Ю. С. Кузнецов, В. П. Овчинников, Зозуля Г. П. ; заявитель Тюменский индустриальный институт им. Ленинского комсомола. – URL: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https://www.fips.ru/iiss/document.xhtml?faces-redirect=true&amp;id=42a1eee69fe5e9b5e82ff4c2046de3d2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(дата обращения: 5.10.2023). – Текст : электронный.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1126" y="431894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95506" y="450163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2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757940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3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88224" y="786511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4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568" y="1105181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5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67744" y="1093863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6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34798" y="1065717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7</a:t>
            </a:r>
            <a:endParaRPr lang="ru-RU" sz="1400" b="1" dirty="0">
              <a:solidFill>
                <a:srgbClr val="FF0000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6501" y="2472283"/>
            <a:ext cx="3895739" cy="412971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75856" y="1412958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8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98494" y="2987661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76702" y="2604994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36501" y="5647706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3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017" y="4282223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26017" y="4395029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26017" y="4507835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17911" y="4796611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7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36501" y="4637916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7572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04856" cy="5472608"/>
          </a:xfrm>
        </p:spPr>
        <p:txBody>
          <a:bodyPr/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</a:t>
            </a: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</a:t>
            </a:r>
            <a:r>
              <a:rPr lang="ru-RU" sz="18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Свидетельство</a:t>
            </a:r>
            <a:r>
              <a:rPr lang="ru-RU" sz="1800" dirty="0" smtClean="0"/>
              <a:t>   </a:t>
            </a:r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 регистрации </a:t>
            </a:r>
            <a:r>
              <a:rPr lang="ru-RU" sz="18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программы</a:t>
            </a:r>
            <a:br>
              <a:rPr lang="ru-RU" sz="18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Свидетельство 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о регистрации программы для ЭВМ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 №  RU 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2024615079 Российская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Федерация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 Программа 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2d моделирования эволюции бактериальных пленок в условиях </a:t>
            </a:r>
            <a:r>
              <a:rPr lang="ru-RU" sz="1800" dirty="0" err="1">
                <a:latin typeface="Times New Roman" pitchFamily="18" charset="0"/>
                <a:ea typeface="Calibri"/>
                <a:cs typeface="Times New Roman" pitchFamily="18" charset="0"/>
              </a:rPr>
              <a:t>лимитирования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 по субстрату :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2024614057 : </a:t>
            </a:r>
            <a:r>
              <a:rPr lang="ru-RU" sz="18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зарег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29.02.2024 : </a:t>
            </a:r>
            <a:r>
              <a:rPr lang="ru-RU" sz="1800" dirty="0" err="1">
                <a:latin typeface="Times New Roman" pitchFamily="18" charset="0"/>
                <a:ea typeface="Calibri"/>
                <a:cs typeface="Times New Roman" pitchFamily="18" charset="0"/>
              </a:rPr>
              <a:t>опубл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. 01.03.2024 / Масловская А. Г., </a:t>
            </a:r>
            <a:r>
              <a:rPr lang="ru-RU" sz="1800" dirty="0" err="1">
                <a:latin typeface="Times New Roman" pitchFamily="18" charset="0"/>
                <a:ea typeface="Calibri"/>
                <a:cs typeface="Times New Roman" pitchFamily="18" charset="0"/>
              </a:rPr>
              <a:t>Саруханян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 С. К. ; правообладатель Федеральное государственное бюджетное образовательное учреждение высшего образования «Амурский государственный университет». –  Текст : непосредственный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b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                  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Заявка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8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Заявка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2000103835 Россия, МПК C10L 1/04. Топливная композиция :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15.02.2000 :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опубл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10.01.2002 /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Коковин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Н.,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Ташкинов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А., Фотеев В. В., Карманов О. Б.,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Засухин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Л.,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Лисиенко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Г. ; заявитель ОАО «Северский труб. з-д». – 2 с. – Текст : непосредственный.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586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052736"/>
            <a:ext cx="7776864" cy="5427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Отчеты о НИР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Экспериментально-теоретические исследования взаимодействий в системе "транспортный комплекс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окружающая среда" в северных регионах Западной Сибири : отчет о НИР /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ТюмГНГУ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; рук. Н. Н. Карнаухов ; отв.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исполн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Ш. М.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Мерданов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;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исполн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Г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Закирзаков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Тюмень, 2006.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187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№ ГР 01.200600740. </a:t>
            </a:r>
            <a:r>
              <a:rPr lang="x-none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Депонированные научные работы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Разумовский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В. А. Управление маркетинговыми исследованиями в регионе / В. А. Разумовский, Д. А. Андреев ; Институт экономики города.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Москва, 2002.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210 с.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Деп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в ИНИОН Рос. акад. наук. 15.02.2002, № 139876. </a:t>
            </a:r>
            <a:r>
              <a:rPr lang="x-none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Текст: непосредственный.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86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3"/>
            <a:ext cx="71287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Библиографическое описание документов, отобранных для включения в библиографический список литературы, следует выполнять в соответствии с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требованиями:</a:t>
            </a:r>
          </a:p>
          <a:p>
            <a:pPr algn="just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ГОСТ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 7.0.12-2011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Библиографическая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запись. Сокращение слов и словосочетаний на русском языке. Общие требования и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ГОСТ Р 7.0.100-2018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Библиографическая запись. Библиографическое описание </a:t>
            </a:r>
          </a:p>
        </p:txBody>
      </p:sp>
    </p:spTree>
    <p:extLst>
      <p:ext uri="{BB962C8B-B14F-4D97-AF65-F5344CB8AC3E}">
        <p14:creationId xmlns:p14="http://schemas.microsoft.com/office/powerpoint/2010/main" val="384899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08720"/>
            <a:ext cx="7612524" cy="3072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ГОСТы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ГОСТ Р 57618.1–2017.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Инфраструктура маломерного флота. Общие положения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национальный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стандарт :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издание официальное :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утв.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действие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приказом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Федерального агентства по техническому регулированию и метрологии от 17 августа 2017 г. № 914-ст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впервые : дата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2018-01-01 / разработан ООО «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Техречсервис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 :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Стандартинформ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2017.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7 c.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2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1"/>
            <a:ext cx="813690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документация, руководящие документы, правила</a:t>
            </a:r>
          </a:p>
          <a:p>
            <a:pPr algn="ctr"/>
            <a:r>
              <a:rPr lang="ru-RU" sz="1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</a:t>
            </a:r>
            <a:r>
              <a:rPr lang="ru-RU" sz="16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описании источников необходимо соблюдать </a:t>
            </a:r>
            <a:r>
              <a:rPr lang="ru-RU" sz="1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единообразие)</a:t>
            </a:r>
            <a:endParaRPr lang="ru-RU" sz="16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/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при обслуживании гидротехнических сооружений и гидромеханического оборудования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энергоснабжающих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организаций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РД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153-34.0-03.205-2001 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утв. М-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вом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энергетики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13.04.01 :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действие с 01.11.01.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Москва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ЭНАС, 2001.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158 с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непосредственный.</a:t>
            </a:r>
          </a:p>
          <a:p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РД 153-34.0-03.205-2001. Правила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при обслуживании гидротехнических сооружений и гидромеханического оборудования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энергоснабжающих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организаций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утв. М-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вом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энергетики Российской Федерации 13.04.01 :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действие с 01.11.01.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Москва : ЭНАС, 2001.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158 с.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: непосредственный.</a:t>
            </a:r>
          </a:p>
          <a:p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574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784887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устройства и безопасной эксплуатации подъемников (вышек)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ПБ 10-256-98 : утв.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Гостехнадзором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24.11.98 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всех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ведомств, предприятий и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 от их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организационно-правовой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и формы собственности, а также для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предпринимателей.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Санкт-Петербург 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ДЕАН, 2001.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 с.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непосредственный.</a:t>
            </a: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ПБ 10-256-98. Правила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устройства и безопасной эксплуатации подъемников (вышек)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Гостехнадзором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24.11.98 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всех министерств, ведомств, предприятий и организаций, независимо от их организационно-правовой формы и формы собственности, а также для индивидуальных предпринимателей.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Санкт-Петербург : ДЕАН, 2001.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110 с.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434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53911"/>
            <a:ext cx="8280920" cy="6271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Законодательные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материалы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Законы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Российская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Федерация. Законы. Уголовный кодекс Российской Федерации : УК : текст с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изм.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доп.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1 августа 2017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 : </a:t>
            </a: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Эксмо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2017. 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350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непосредственный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Российская Федерация. Законы. Об общих принципах организации местного самоуправления в Российской Федерации : федеральный закон № 131-ФЗ : принят Государственной Думой 16 сентября 2003 года : одобрен Советом Федерации 24 сентября 2003 года.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 : Проспект ; Санкт-Петербург : Кодекс, 2017.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158 с.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непосредственный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Конституции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Конституция Российской Федерации :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официальный текст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Москва : ИНФРА-М, 2007.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49 с.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 </a:t>
            </a:r>
            <a:endParaRPr lang="ru-RU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 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Российская Федерация. Конституция (1993). Конституция Российской Федерации : 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официальный текст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Москва : ИНФРА-М, 2007.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49 с.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</a:p>
          <a:p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43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765" y="764704"/>
            <a:ext cx="7820619" cy="4534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Постановление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 утилизационном сборе в отношении колесных транспортных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средств :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30 августа 2012 года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№ 870.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// Экологический вестник России.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2012.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№ 11.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44-45.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Указ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единовременном поощрении лиц, проходящих федеральную государственную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службу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указ Президента РФ от 25 июля 2006 г., № 675 в ред. от 30 марта 2009 г., № 342 /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коммент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В. И.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Нестерова.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// Заработная плата. Расчеты. Учет. Налоги.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2009. </a:t>
            </a:r>
            <a:r>
              <a:rPr lang="x-none" dirty="0">
                <a:solidFill>
                  <a:schemeClr val="tx2"/>
                </a:solidFill>
              </a:rPr>
              <a:t>– 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90-92.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57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53911"/>
            <a:ext cx="7992888" cy="622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Положение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 правилах обязательного страхования гражданской ответственности владельцев транспортных средств : положение от 19 сентября 2014 г., № 431-П ; [приложения] / Центральный банк Российской Федерации.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 // Нормативные документы : приложение к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журналу Автотранспортное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предприятие.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2015.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№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x-none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6-16.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   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  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Приказ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внесении изменения в Положение об Общественном совете при Министерстве образования и науки Российской Федерации  : приказ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РФ от 9 февраля 2015 г., № 69 / Российская Федерация, Министерство образования и науки.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  // Вестник образования России.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2015.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№ 5.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С. 60-61.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18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836713"/>
            <a:ext cx="799288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Правила обеспечения безопасности при выводе из эксплуатации ядерных установок ядерного топливного цикла : (НП-057-17) : официальное издание :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утв.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Федеральной службой по экологическому, технологическому и атомному надзору от 14.06.17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действие 23.07.17. </a:t>
            </a:r>
            <a:r>
              <a:rPr lang="x-none" dirty="0">
                <a:solidFill>
                  <a:srgbClr val="073E87"/>
                </a:solidFill>
              </a:rPr>
              <a:t> 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 : НТЦ ЯРБ, 2017. </a:t>
            </a:r>
            <a:r>
              <a:rPr lang="x-none" dirty="0">
                <a:solidFill>
                  <a:srgbClr val="073E87"/>
                </a:solidFill>
              </a:rPr>
              <a:t> 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x-none" dirty="0">
                <a:solidFill>
                  <a:srgbClr val="073E87"/>
                </a:solidFill>
              </a:rPr>
              <a:t> 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</a:p>
          <a:p>
            <a:pPr lvl="0"/>
            <a:endPara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Руководящие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</a:p>
          <a:p>
            <a:pPr lvl="0" algn="ctr"/>
            <a:endParaRPr lang="ru-RU" sz="2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РД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153-34.0-03.205-2001. Правила безопасности при обслуживании гидротехнических сооружений и гидромеханического оборудования </a:t>
            </a:r>
            <a:r>
              <a:rPr lang="ru-RU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энергоснабжающих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организаций : утв. М-</a:t>
            </a:r>
            <a:r>
              <a:rPr lang="ru-RU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вом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энергетики 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Российская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Федерации 13.04.01 : </a:t>
            </a:r>
            <a:r>
              <a:rPr lang="ru-RU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с 01.11.01.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Москва : ЭНАС, 2001.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158 с.</a:t>
            </a:r>
          </a:p>
          <a:p>
            <a:endParaRPr lang="ru-RU" sz="2500" dirty="0">
              <a:solidFill>
                <a:schemeClr val="tx2"/>
              </a:solidFill>
            </a:endParaRPr>
          </a:p>
          <a:p>
            <a:endParaRPr lang="ru-RU" sz="25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322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830" y="548681"/>
            <a:ext cx="764155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СНиП / Строительные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 и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</a:p>
          <a:p>
            <a:pPr lvl="0" algn="ctr"/>
            <a:endParaRPr lang="ru-RU" sz="2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Строительные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нормы и правила. Канализация. Наружные сети и сооружения : СНиП 2.04.03-85 : утв. Госстроем СССР 21.05.85 : взамен СНиП I I-32-74 : дата </a:t>
            </a:r>
            <a:r>
              <a:rPr lang="ru-RU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01.01.86. </a:t>
            </a:r>
            <a:r>
              <a:rPr lang="x-none" dirty="0" smtClean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rgbClr val="073E87"/>
                </a:solidFill>
              </a:rPr>
              <a:t> 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Москва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: [б. и.], 2003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dirty="0" smtClean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88 с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x-none" dirty="0">
                <a:solidFill>
                  <a:srgbClr val="073E87"/>
                </a:solidFill>
              </a:rPr>
              <a:t> 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 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  <a:p>
            <a:pPr lvl="0"/>
            <a:endParaRPr lang="ru-RU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СНиП 2.04.03-85. Канализация. Наружные сети и сооружения : утв. Госстроем СССР 21.05.85 : взамен СНиП I I-32-74 : дата </a:t>
            </a:r>
            <a:r>
              <a:rPr lang="ru-RU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01.01.86.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Москва : [б. и.], 2003.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88 с.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4073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79"/>
            <a:ext cx="820891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</a:t>
            </a:r>
          </a:p>
          <a:p>
            <a:pPr algn="ctr"/>
            <a:endParaRPr lang="ru-RU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2.1.7.1322-03. Гигиенические требования к размещению и обезвреживанию отходов производства и потребления : санитар.-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эпидемиол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правила и нормативы : утв. 30.04.03 :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15.06.03. – Москва : [б. и.], 2003. – 24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непосредственный.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  <a:p>
            <a:pPr lvl="0"/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Гигиенические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размещению и обезвреживанию отходов производства и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потребления. СанПиН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2.1.7.1322-03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санитар.-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эпидемиол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правила и нормативы : утв. 30.04.03 :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действие 15.06.03. – Москва : [б. и.], 2003. – 24 с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: непосредственный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3428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04665"/>
            <a:ext cx="8136904" cy="475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65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Аналитическое библиографическое описание: Библиографическое описание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составной части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документа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6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01295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382287"/>
            <a:ext cx="6030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404664"/>
            <a:ext cx="7488832" cy="5996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Библиографический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список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x-none" sz="2000" dirty="0">
                <a:solidFill>
                  <a:schemeClr val="tx2"/>
                </a:solidFill>
              </a:rPr>
              <a:t> –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необходимый элемент справочного аппарата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научной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работы. Содержит библиографические описания использованных источников и помещается в работе после заключения.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Способы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расположения библиографических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описаний в списке литературы: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алфавитный,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хронологический,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систематический, 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порядке первого упоминания публикации в тексте и др. 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53910"/>
            <a:ext cx="8064896" cy="5555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Статья из журнала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(статья 1, 2, 3 авторов; 4-х; 5-ти авторов – принцип описания под автором или заглавием, формирование сведений об ответственности по аналогии с описанием книг)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Афанасьев А. А. Совмещенное исполнение электрической машины и магнитного редуктора / А. А. Афанасьев.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Текст : непосредственный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// Электротехника.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2017.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№ 1.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С. 34-42.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Влияние условий эксплуатации на наработку штанговых винтовых насосных установок / Б. М.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Латыпов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А.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Дремлюга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Е. В.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Чупашева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[и др.].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Текст : непосредственный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// Нефтегазовое дело.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2016.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Т. 15, № 2.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С. 55-60.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76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7632848" cy="5662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Статья из сборника</a:t>
            </a:r>
            <a:endParaRPr lang="ru-RU" sz="20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Рогожин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П. В. Современные системы передачи информации / П. В.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Рогожин.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Текст : непосредственный // Компьютерная грамотность : сб. ст. / сост. П. А. Павлов.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2-е изд.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Москва, 2001. </a:t>
            </a:r>
            <a:r>
              <a:rPr lang="x-none" dirty="0">
                <a:solidFill>
                  <a:schemeClr val="tx2"/>
                </a:solidFill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68-99.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Шалкина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Т. Н. Использование метода экспертных оценок при оценке готовности выпускников к профессиональной деятельности / Т. Н.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Шалкина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Д. Р.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Николаева.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Текст : непосредственный //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Актуальные вопросы современной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науки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материалы XVI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Междунар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ауч.-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практ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конф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Москва, 2012.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С. 199-205.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90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53910"/>
            <a:ext cx="7848872" cy="5414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Статья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из газеты </a:t>
            </a:r>
            <a:endParaRPr lang="ru-RU" sz="2000" dirty="0">
              <a:solidFill>
                <a:srgbClr val="073E87">
                  <a:lumMod val="75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Щербина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М. В. Об удостоверениях, льготах и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правах / М. В. Щербина.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 // Крымская правда. </a:t>
            </a:r>
            <a:r>
              <a:rPr lang="x-none" dirty="0">
                <a:solidFill>
                  <a:schemeClr val="tx2"/>
                </a:solidFill>
              </a:rPr>
              <a:t> 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2017. </a:t>
            </a:r>
            <a:r>
              <a:rPr lang="x-none" dirty="0">
                <a:solidFill>
                  <a:schemeClr val="tx2"/>
                </a:solidFill>
              </a:rPr>
              <a:t> 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нояб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(№ 217). </a:t>
            </a:r>
            <a:r>
              <a:rPr lang="x-none" dirty="0">
                <a:solidFill>
                  <a:schemeClr val="tx2"/>
                </a:solidFill>
              </a:rPr>
              <a:t> 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2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Глава из книги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Глазырин Б. Э. Автоматизация выполнения отдельных операций в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Word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2000 / Б. Э. Глазырин.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Текст : непосредственный //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Office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2000 : самоучитель / Э. М.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Берлинер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И. Б. Глазырина, Б. Э. Глазырин.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2-е изд.,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перераб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x-none" dirty="0">
                <a:solidFill>
                  <a:srgbClr val="073E87"/>
                </a:solidFill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Москва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2002.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Гл. 14.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С. 281-298.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14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52736"/>
            <a:ext cx="8460432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4800" b="1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4800" b="1" dirty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Электронные ресурсы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74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96" y="30534"/>
            <a:ext cx="8208912" cy="1623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Сайт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52737"/>
            <a:ext cx="7992888" cy="4811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x-none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ЛУКОЙЛ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Нефтяная компания :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сайт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URL :</a:t>
            </a:r>
            <a:r>
              <a:rPr lang="x-none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http</a:t>
            </a:r>
            <a:r>
              <a:rPr lang="x-none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x-none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www.lukoil.ru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дата обращения: 09.06.2019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электронный.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Составная часть сайта</a:t>
            </a:r>
            <a:endParaRPr lang="ru-RU" sz="2000" dirty="0">
              <a:solidFill>
                <a:srgbClr val="073E87">
                  <a:lumMod val="75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Интерактивная карта мира /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Изображение : электронное //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Maps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Карта мира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сайт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URL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http://www.maps-world.ru/online.htm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(дата обращения: 01.07.2019).</a:t>
            </a:r>
          </a:p>
          <a:p>
            <a:pPr lvl="0"/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/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План мероприятий по повышению эффективности госпрограммы «Доступная среда».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электронный //  Министерство труда и социальной защиты Российской Федерации :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официальный сайт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2017.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: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//rosmintrud.ru/docs/1281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дата обращения : 08.04.2017).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8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064896" cy="5945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Книга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: учебник для академического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П. А.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Лекант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Е. И.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Диброва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Л. Л. Касаткин, Е. В. Клобуков ; под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ред.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А.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Леканта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5-е изд.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: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2018.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493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// ЭБС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[сайт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URL :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https://biblio-online.ru/bcode/412785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(дата обращения: 01.10.2019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Журнал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ЭВР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Экологический вестник России : научно-практический журнал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сайт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URL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: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http://www.ecovestnik.ru/index.php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: электронный.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Статья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из журнала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Янина О. Н. Особенности функционирования и развития рынка акций в России и за рубежом / О. Н. Янина, А. А. Федосеева.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Текст : электронный // Социальные науки.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2018.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№ 1.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URL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: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http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//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academymanag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ru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/journal/Yanina_Fedoseeva_2pdf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(дата обращения: 04.06.2018).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382" y="116631"/>
            <a:ext cx="7899010" cy="7453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Статья из журнала (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DOI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Московская А. А. Между социальным и экономическим благом: конфликт проектов легитимации социального предпринимательства в России / А. А. Московская, А. А.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Берендяев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А. Ю. Москвина. </a:t>
            </a:r>
            <a:r>
              <a:rPr lang="x-none" sz="1600" dirty="0">
                <a:solidFill>
                  <a:srgbClr val="073E87"/>
                </a:solidFill>
              </a:rPr>
              <a:t>–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DOI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10.14515/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monitoring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.2017.6.02. </a:t>
            </a:r>
            <a:r>
              <a:rPr lang="x-none" sz="1600" dirty="0">
                <a:solidFill>
                  <a:srgbClr val="073E87"/>
                </a:solidFill>
              </a:rPr>
              <a:t>–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Текст : электронный // Мониторинг общественного мнения: экономические и социальные перемены. </a:t>
            </a:r>
            <a:r>
              <a:rPr lang="x-none" sz="1600" dirty="0">
                <a:solidFill>
                  <a:srgbClr val="073E87"/>
                </a:solidFill>
              </a:rPr>
              <a:t>–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2017. </a:t>
            </a:r>
            <a:r>
              <a:rPr lang="x-none" sz="1600" dirty="0">
                <a:solidFill>
                  <a:srgbClr val="073E87"/>
                </a:solidFill>
              </a:rPr>
              <a:t>–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№ 6. </a:t>
            </a:r>
            <a:r>
              <a:rPr lang="x-none" sz="1600" dirty="0">
                <a:solidFill>
                  <a:srgbClr val="073E87"/>
                </a:solidFill>
              </a:rPr>
              <a:t>–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С. 31-35. </a:t>
            </a:r>
            <a:r>
              <a:rPr lang="x-none" sz="1600" dirty="0">
                <a:solidFill>
                  <a:srgbClr val="073E87"/>
                </a:solidFill>
              </a:rPr>
              <a:t>–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URL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http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: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//wcion.ru/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fileadmin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/file/monitoring/2017/142/2017_142_02Moskovsaya.pdf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(дата обращения : 11.03.2019).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Презентация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из электронного журнала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Бахтурина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Т. А. От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MARC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21 к модели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BIBFRAME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эволюция машиночитаемых форматов Библиотеки конгресса США :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[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презентация : материалы </a:t>
            </a: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Междунар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науч.-</a:t>
            </a: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практ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конф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«</a:t>
            </a: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Румянцевские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чтения 2017», Москва, 18-19 апреля 2017 г.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]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/ Т. А. </a:t>
            </a: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Бахтурина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x-none" sz="16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Изображение. Текст : электронный // Теория и практика каталогизации и поиска библиотечных ресурсов : электронный журнал. </a:t>
            </a:r>
            <a:r>
              <a:rPr lang="x-none" sz="16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URL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: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/>
              </a:rPr>
              <a:t>http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/>
              </a:rPr>
              <a:t>://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/>
              </a:rPr>
              <a:t>www.nilc.ru/journal/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x-none" sz="16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Дата публикации: 21 апреля 2017.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11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772816"/>
            <a:ext cx="8208912" cy="2415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Литература (источники)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 английском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языке</a:t>
            </a:r>
          </a:p>
        </p:txBody>
      </p:sp>
    </p:spTree>
    <p:extLst>
      <p:ext uri="{BB962C8B-B14F-4D97-AF65-F5344CB8AC3E}">
        <p14:creationId xmlns:p14="http://schemas.microsoft.com/office/powerpoint/2010/main" val="185537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208912" cy="570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</a:t>
            </a:r>
          </a:p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Книга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Perekalin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V. Organic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V.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Perekalin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A.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Zonis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Ed. 3rd, revised.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Moscow : Education, 1977.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 p.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: direct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Многотомное издание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Volkov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F.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2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mechanics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Molecular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thermodynamics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Electrostatics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Electromagnetism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a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textbook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educational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A. F.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Volkov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 P.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Lumpieva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Donetsk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Donetsk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2019.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300 p.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5652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792088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i="1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600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Статья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(из журнала)</a:t>
            </a:r>
          </a:p>
          <a:p>
            <a:endParaRPr lang="ru-RU" sz="2400" b="1" i="1" dirty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Sergeev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Considering the economical nature of investment agreement when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deciding practical issues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Sergeev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Tereshchenko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: direct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Pravo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2003.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7.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>
                <a:solidFill>
                  <a:srgbClr val="073E87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219-223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pPr algn="ctr"/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авторов и более, у журнала есть том и номер</a:t>
            </a:r>
          </a:p>
          <a:p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 fractionation / L. I.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Mullakhmetova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E. I.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Cherkasova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R. I.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Sibgatullina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[et al.]. – Text : direct // Bulletin of the Technological University. –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Vol. 19,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 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49-55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</a:p>
          <a:p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журнала есть выпуск</a:t>
            </a:r>
          </a:p>
          <a:p>
            <a:endParaRPr lang="ru-RU" sz="20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Popov I. P. A suitable variant of the definition of the vector product of two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vectors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P. Popov. – Text : direct // Bulletin of the Pskov State University. Natural and physical and mathematical sciences. – 2018. – Issue. 12. 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89-96.</a:t>
            </a:r>
          </a:p>
        </p:txBody>
      </p:sp>
    </p:spTree>
    <p:extLst>
      <p:ext uri="{BB962C8B-B14F-4D97-AF65-F5344CB8AC3E}">
        <p14:creationId xmlns:p14="http://schemas.microsoft.com/office/powerpoint/2010/main" val="265014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01295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382287"/>
            <a:ext cx="6030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404664"/>
            <a:ext cx="7488832" cy="6685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 оформлении списка литературы обязательное требование </a:t>
            </a:r>
            <a:r>
              <a:rPr lang="x-none" sz="2000" dirty="0" smtClean="0">
                <a:solidFill>
                  <a:schemeClr val="tx2"/>
                </a:solidFill>
              </a:rPr>
              <a:t>–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единообразие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сокращении слов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учитываются требования ГОСТ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 7.0.12-2011 Библиографическая запись. Сокращение слов и словосочетаний на русском языке. Общие требования и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(если используются сокращения </a:t>
            </a:r>
            <a:r>
              <a:rPr lang="x-none" sz="2000" dirty="0">
                <a:solidFill>
                  <a:schemeClr val="tx2"/>
                </a:solidFill>
              </a:rPr>
              <a:t>–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 всех источниках).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«Запятая»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 фамилии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автора перед инициалами в заголовке описания </a:t>
            </a:r>
            <a:r>
              <a:rPr lang="x-none" sz="2000" dirty="0">
                <a:solidFill>
                  <a:schemeClr val="tx2"/>
                </a:solidFill>
              </a:rPr>
              <a:t>–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факультативный элемент  (Иванов, И. И.)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библиографических списках литературы можно не ставить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(Иванов И. И.)</a:t>
            </a:r>
          </a:p>
          <a:p>
            <a:pPr>
              <a:lnSpc>
                <a:spcPct val="150000"/>
              </a:lnSpc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7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2089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</a:t>
            </a:r>
          </a:p>
          <a:p>
            <a:r>
              <a:rPr lang="ru-RU" sz="2600" b="1" i="1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600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88640"/>
            <a:ext cx="8208912" cy="6661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Электронные ресурсы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Сайт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U. S.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[website].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www.eia.doe.gov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(date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application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22.07.202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1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600" dirty="0" smtClean="0">
                <a:solidFill>
                  <a:schemeClr val="tx2"/>
                </a:solidFill>
              </a:rPr>
              <a:t>–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: electronic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сайта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Lawlor E. The pedestrian pound: the business case for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streets and places / E. Lawlor. </a:t>
            </a:r>
            <a:r>
              <a:rPr lang="x-none" sz="1600" dirty="0">
                <a:solidFill>
                  <a:srgbClr val="073E87"/>
                </a:solidFill>
              </a:rPr>
              <a:t>–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: electronic // Living Streets : [website]. </a:t>
            </a:r>
            <a:r>
              <a:rPr lang="x-none" sz="1600" dirty="0">
                <a:solidFill>
                  <a:srgbClr val="073E87"/>
                </a:solidFill>
              </a:rPr>
              <a:t>–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 :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https://www.livingstreets.org.uk/media/3890/pedestrian-pound-2018.pdf 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(date of the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22.07.202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Книга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(если есть дата обращения)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Mullins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5 Ways B2B Research Can Benefit From Mobile Ethnography / D. Mullins. – Brooklyn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2017. – 337 p. </a:t>
            </a:r>
            <a:r>
              <a:rPr lang="x-none" sz="1600" dirty="0">
                <a:solidFill>
                  <a:schemeClr val="tx2"/>
                </a:solidFill>
              </a:rPr>
              <a:t>–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URL: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https://rwconnect.esomar.org/5-ways-b2b-research-can-benefit-from-mobile-ethnography/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 of the application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22.03.2021). </a:t>
            </a:r>
            <a:r>
              <a:rPr lang="x-none" sz="1600" dirty="0">
                <a:solidFill>
                  <a:srgbClr val="073E87"/>
                </a:solidFill>
              </a:rPr>
              <a:t>–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Text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76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7992888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2000" b="1" dirty="0" smtClean="0">
                <a:solidFill>
                  <a:schemeClr val="tx2">
                    <a:lumMod val="75000"/>
                  </a:schemeClr>
                </a:solidFill>
              </a:rPr>
              <a:t>Унифицированные </a:t>
            </a:r>
            <a:r>
              <a:rPr lang="x-none" sz="2000" b="1" dirty="0">
                <a:solidFill>
                  <a:schemeClr val="tx2">
                    <a:lumMod val="75000"/>
                  </a:schemeClr>
                </a:solidFill>
              </a:rPr>
              <a:t>формы сокращений, применение которых оговорено в отдельных </a:t>
            </a:r>
            <a:r>
              <a:rPr lang="x-none" sz="2000" b="1" dirty="0" smtClean="0">
                <a:solidFill>
                  <a:schemeClr val="tx2">
                    <a:lumMod val="75000"/>
                  </a:schemeClr>
                </a:solidFill>
              </a:rPr>
              <a:t>положениях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ГОСТ</a:t>
            </a:r>
            <a:r>
              <a:rPr lang="x-none" sz="20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x-none" sz="2000" b="1" dirty="0">
                <a:solidFill>
                  <a:schemeClr val="tx2">
                    <a:lumMod val="75000"/>
                  </a:schemeClr>
                </a:solidFill>
              </a:rPr>
              <a:t>приводят на языке библиографического описания либо на латинском языке</a:t>
            </a:r>
            <a:r>
              <a:rPr lang="x-none" sz="20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en-US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ru-RU" i="1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Т.</a:t>
            </a:r>
            <a:r>
              <a:rPr lang="en-US" i="1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ru-RU" i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17</a:t>
            </a:r>
            <a:r>
              <a:rPr lang="en-US" i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r>
              <a:rPr lang="ru-RU" i="1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</a:t>
            </a:r>
            <a:r>
              <a:rPr lang="en-US" i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i="1" kern="0" dirty="0" err="1" smtClean="0">
                <a:solidFill>
                  <a:schemeClr val="tx2"/>
                </a:solidFill>
                <a:latin typeface="Arial" panose="020B0604020202020204" pitchFamily="34" charset="0"/>
              </a:rPr>
              <a:t>Vol</a:t>
            </a:r>
            <a:r>
              <a:rPr lang="ru-RU" i="1" kern="0" dirty="0">
                <a:solidFill>
                  <a:schemeClr val="tx2"/>
                </a:solidFill>
                <a:latin typeface="Arial" panose="020B0604020202020204" pitchFamily="34" charset="0"/>
              </a:rPr>
              <a:t>. </a:t>
            </a:r>
            <a:r>
              <a:rPr lang="ru-RU" i="1" kern="0" dirty="0" smtClean="0">
                <a:solidFill>
                  <a:schemeClr val="tx2"/>
                </a:solidFill>
                <a:latin typeface="Arial" panose="020B0604020202020204" pitchFamily="34" charset="0"/>
              </a:rPr>
              <a:t>17</a:t>
            </a:r>
          </a:p>
          <a:p>
            <a:endParaRPr lang="en-US" i="1" kern="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ru-RU" i="1" dirty="0">
                <a:solidFill>
                  <a:schemeClr val="tx2"/>
                </a:solidFill>
              </a:rPr>
              <a:t>. – 3-е изд. = 3-е </a:t>
            </a:r>
            <a:r>
              <a:rPr lang="en-US" i="1" dirty="0" err="1">
                <a:solidFill>
                  <a:schemeClr val="tx2"/>
                </a:solidFill>
              </a:rPr>
              <a:t>ed</a:t>
            </a:r>
            <a:r>
              <a:rPr lang="ru-RU" i="1" dirty="0">
                <a:solidFill>
                  <a:schemeClr val="tx2"/>
                </a:solidFill>
              </a:rPr>
              <a:t>. </a:t>
            </a:r>
            <a:endParaRPr lang="ru-RU" dirty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x-none" dirty="0">
                <a:solidFill>
                  <a:schemeClr val="tx2"/>
                </a:solidFill>
              </a:rPr>
              <a:t>- и другие (</a:t>
            </a:r>
            <a:r>
              <a:rPr lang="en-US" dirty="0">
                <a:solidFill>
                  <a:schemeClr val="tx2"/>
                </a:solidFill>
              </a:rPr>
              <a:t>et </a:t>
            </a:r>
            <a:r>
              <a:rPr lang="en-US" dirty="0" err="1">
                <a:solidFill>
                  <a:schemeClr val="tx2"/>
                </a:solidFill>
              </a:rPr>
              <a:t>alii</a:t>
            </a:r>
            <a:r>
              <a:rPr lang="x-none" dirty="0">
                <a:solidFill>
                  <a:schemeClr val="tx2"/>
                </a:solidFill>
              </a:rPr>
              <a:t>) </a:t>
            </a:r>
            <a:r>
              <a:rPr lang="x-none" dirty="0" smtClean="0">
                <a:solidFill>
                  <a:schemeClr val="tx2"/>
                </a:solidFill>
              </a:rPr>
              <a:t>–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x-none" dirty="0" smtClean="0">
                <a:solidFill>
                  <a:schemeClr val="tx2"/>
                </a:solidFill>
              </a:rPr>
              <a:t>и др</a:t>
            </a:r>
            <a:r>
              <a:rPr lang="x-none" dirty="0">
                <a:solidFill>
                  <a:schemeClr val="tx2"/>
                </a:solidFill>
              </a:rPr>
              <a:t>. (</a:t>
            </a:r>
            <a:r>
              <a:rPr lang="en-US" dirty="0">
                <a:solidFill>
                  <a:schemeClr val="tx2"/>
                </a:solidFill>
              </a:rPr>
              <a:t>et al</a:t>
            </a:r>
            <a:r>
              <a:rPr lang="x-none" dirty="0">
                <a:solidFill>
                  <a:schemeClr val="tx2"/>
                </a:solidFill>
              </a:rPr>
              <a:t>.);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x-none" dirty="0">
                <a:solidFill>
                  <a:schemeClr val="tx2"/>
                </a:solidFill>
              </a:rPr>
              <a:t>- и так далее (</a:t>
            </a:r>
            <a:r>
              <a:rPr lang="en-US" dirty="0">
                <a:solidFill>
                  <a:schemeClr val="tx2"/>
                </a:solidFill>
              </a:rPr>
              <a:t>et cetera</a:t>
            </a:r>
            <a:r>
              <a:rPr lang="x-none" dirty="0">
                <a:solidFill>
                  <a:schemeClr val="tx2"/>
                </a:solidFill>
              </a:rPr>
              <a:t>) –	и т. д. (</a:t>
            </a:r>
            <a:r>
              <a:rPr lang="en-US" dirty="0" err="1">
                <a:solidFill>
                  <a:schemeClr val="tx2"/>
                </a:solidFill>
              </a:rPr>
              <a:t>etc</a:t>
            </a:r>
            <a:r>
              <a:rPr lang="x-none" dirty="0">
                <a:solidFill>
                  <a:schemeClr val="tx2"/>
                </a:solidFill>
              </a:rPr>
              <a:t>.); 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x-none" dirty="0">
                <a:solidFill>
                  <a:schemeClr val="tx2"/>
                </a:solidFill>
              </a:rPr>
              <a:t>- то есть (</a:t>
            </a:r>
            <a:r>
              <a:rPr lang="en-US" dirty="0">
                <a:solidFill>
                  <a:schemeClr val="tx2"/>
                </a:solidFill>
              </a:rPr>
              <a:t>id </a:t>
            </a:r>
            <a:r>
              <a:rPr lang="en-US" dirty="0" err="1">
                <a:solidFill>
                  <a:schemeClr val="tx2"/>
                </a:solidFill>
              </a:rPr>
              <a:t>est</a:t>
            </a:r>
            <a:r>
              <a:rPr lang="x-none" dirty="0">
                <a:solidFill>
                  <a:schemeClr val="tx2"/>
                </a:solidFill>
              </a:rPr>
              <a:t>) – т. е. (</a:t>
            </a:r>
            <a:r>
              <a:rPr lang="en-US" dirty="0" err="1">
                <a:solidFill>
                  <a:schemeClr val="tx2"/>
                </a:solidFill>
              </a:rPr>
              <a:t>i</a:t>
            </a:r>
            <a:r>
              <a:rPr lang="x-none" dirty="0">
                <a:solidFill>
                  <a:schemeClr val="tx2"/>
                </a:solidFill>
              </a:rPr>
              <a:t>. </a:t>
            </a:r>
            <a:r>
              <a:rPr lang="en-US" dirty="0">
                <a:solidFill>
                  <a:schemeClr val="tx2"/>
                </a:solidFill>
              </a:rPr>
              <a:t>e</a:t>
            </a:r>
            <a:r>
              <a:rPr lang="x-none" dirty="0">
                <a:solidFill>
                  <a:schemeClr val="tx2"/>
                </a:solidFill>
              </a:rPr>
              <a:t>.);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x-none" dirty="0">
                <a:solidFill>
                  <a:schemeClr val="tx2"/>
                </a:solidFill>
              </a:rPr>
              <a:t>- без места (</a:t>
            </a:r>
            <a:r>
              <a:rPr lang="en-US" dirty="0">
                <a:solidFill>
                  <a:schemeClr val="tx2"/>
                </a:solidFill>
              </a:rPr>
              <a:t>sine loco</a:t>
            </a:r>
            <a:r>
              <a:rPr lang="x-none" dirty="0">
                <a:solidFill>
                  <a:schemeClr val="tx2"/>
                </a:solidFill>
              </a:rPr>
              <a:t>) – б. м. (</a:t>
            </a:r>
            <a:r>
              <a:rPr lang="en-US" dirty="0">
                <a:solidFill>
                  <a:schemeClr val="tx2"/>
                </a:solidFill>
              </a:rPr>
              <a:t>s</a:t>
            </a:r>
            <a:r>
              <a:rPr lang="x-none" dirty="0">
                <a:solidFill>
                  <a:schemeClr val="tx2"/>
                </a:solidFill>
              </a:rPr>
              <a:t>.</a:t>
            </a:r>
            <a:r>
              <a:rPr lang="en-US" dirty="0">
                <a:solidFill>
                  <a:schemeClr val="tx2"/>
                </a:solidFill>
              </a:rPr>
              <a:t> l</a:t>
            </a:r>
            <a:r>
              <a:rPr lang="x-none" dirty="0">
                <a:solidFill>
                  <a:schemeClr val="tx2"/>
                </a:solidFill>
              </a:rPr>
              <a:t>.);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x-none" dirty="0">
                <a:solidFill>
                  <a:schemeClr val="tx2"/>
                </a:solidFill>
              </a:rPr>
              <a:t>- без издателя (</a:t>
            </a:r>
            <a:r>
              <a:rPr lang="en-US" dirty="0">
                <a:solidFill>
                  <a:schemeClr val="tx2"/>
                </a:solidFill>
              </a:rPr>
              <a:t>sine nomine</a:t>
            </a:r>
            <a:r>
              <a:rPr lang="x-none" dirty="0">
                <a:solidFill>
                  <a:schemeClr val="tx2"/>
                </a:solidFill>
              </a:rPr>
              <a:t>) – б. и. (</a:t>
            </a:r>
            <a:r>
              <a:rPr lang="en-US" dirty="0">
                <a:solidFill>
                  <a:schemeClr val="tx2"/>
                </a:solidFill>
              </a:rPr>
              <a:t>s</a:t>
            </a:r>
            <a:r>
              <a:rPr lang="x-none" dirty="0">
                <a:solidFill>
                  <a:schemeClr val="tx2"/>
                </a:solidFill>
              </a:rPr>
              <a:t>.</a:t>
            </a:r>
            <a:r>
              <a:rPr lang="en-US" dirty="0">
                <a:solidFill>
                  <a:schemeClr val="tx2"/>
                </a:solidFill>
              </a:rPr>
              <a:t> n</a:t>
            </a:r>
            <a:r>
              <a:rPr lang="x-none" dirty="0">
                <a:solidFill>
                  <a:schemeClr val="tx2"/>
                </a:solidFill>
              </a:rPr>
              <a:t>.);        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x-none" dirty="0">
                <a:solidFill>
                  <a:schemeClr val="tx2"/>
                </a:solidFill>
              </a:rPr>
              <a:t>- раздельная пагинация (</a:t>
            </a:r>
            <a:r>
              <a:rPr lang="en-US" dirty="0" err="1">
                <a:solidFill>
                  <a:schemeClr val="tx2"/>
                </a:solidFill>
              </a:rPr>
              <a:t>pagina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varia</a:t>
            </a:r>
            <a:r>
              <a:rPr lang="x-none" dirty="0">
                <a:solidFill>
                  <a:schemeClr val="tx2"/>
                </a:solidFill>
              </a:rPr>
              <a:t>) – разд. паг. (</a:t>
            </a:r>
            <a:r>
              <a:rPr lang="en-US" dirty="0" err="1">
                <a:solidFill>
                  <a:schemeClr val="tx2"/>
                </a:solidFill>
              </a:rPr>
              <a:t>pag</a:t>
            </a:r>
            <a:r>
              <a:rPr lang="x-none" dirty="0">
                <a:solidFill>
                  <a:schemeClr val="tx2"/>
                </a:solidFill>
              </a:rPr>
              <a:t>. </a:t>
            </a:r>
            <a:r>
              <a:rPr lang="en-US" dirty="0" err="1">
                <a:solidFill>
                  <a:schemeClr val="tx2"/>
                </a:solidFill>
              </a:rPr>
              <a:t>var</a:t>
            </a:r>
            <a:r>
              <a:rPr lang="x-none" dirty="0">
                <a:solidFill>
                  <a:schemeClr val="tx2"/>
                </a:solidFill>
              </a:rPr>
              <a:t>.).   </a:t>
            </a:r>
            <a:endParaRPr lang="ru-RU" dirty="0">
              <a:solidFill>
                <a:schemeClr val="tx2"/>
              </a:solidFill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dirty="0" smtClean="0">
              <a:solidFill>
                <a:schemeClr val="tx2"/>
              </a:solidFill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err="1" smtClean="0">
                <a:solidFill>
                  <a:schemeClr val="tx2"/>
                </a:solidFill>
              </a:rPr>
              <a:t>Рец</a:t>
            </a:r>
            <a:r>
              <a:rPr lang="ru-RU" dirty="0">
                <a:solidFill>
                  <a:schemeClr val="tx2"/>
                </a:solidFill>
              </a:rPr>
              <a:t>. </a:t>
            </a:r>
            <a:r>
              <a:rPr lang="ru-RU" dirty="0" smtClean="0">
                <a:solidFill>
                  <a:schemeClr val="tx2"/>
                </a:solidFill>
              </a:rPr>
              <a:t>на </a:t>
            </a:r>
            <a:r>
              <a:rPr lang="ru-RU" dirty="0">
                <a:solidFill>
                  <a:schemeClr val="tx2"/>
                </a:solidFill>
              </a:rPr>
              <a:t>кн.: </a:t>
            </a:r>
            <a:r>
              <a:rPr lang="en-US" dirty="0" smtClean="0">
                <a:solidFill>
                  <a:schemeClr val="tx2"/>
                </a:solidFill>
              </a:rPr>
              <a:t>    </a:t>
            </a:r>
            <a:r>
              <a:rPr lang="ru-RU" dirty="0">
                <a:solidFill>
                  <a:schemeClr val="tx2"/>
                </a:solidFill>
              </a:rPr>
              <a:t>=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Rev</a:t>
            </a:r>
            <a:r>
              <a:rPr lang="ru-RU" dirty="0">
                <a:solidFill>
                  <a:schemeClr val="tx2"/>
                </a:solidFill>
              </a:rPr>
              <a:t>. </a:t>
            </a:r>
            <a:r>
              <a:rPr lang="en-US" dirty="0">
                <a:solidFill>
                  <a:schemeClr val="tx2"/>
                </a:solidFill>
              </a:rPr>
              <a:t>op</a:t>
            </a:r>
            <a:r>
              <a:rPr lang="ru-RU" dirty="0">
                <a:solidFill>
                  <a:schemeClr val="tx2"/>
                </a:solidFill>
              </a:rPr>
              <a:t>.: </a:t>
            </a:r>
            <a:endParaRPr lang="en-US" dirty="0" smtClean="0">
              <a:solidFill>
                <a:schemeClr val="tx2"/>
              </a:solidFill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err="1" smtClean="0">
                <a:solidFill>
                  <a:schemeClr val="tx2"/>
                </a:solidFill>
              </a:rPr>
              <a:t>Реф</a:t>
            </a:r>
            <a:r>
              <a:rPr lang="ru-RU" dirty="0">
                <a:solidFill>
                  <a:schemeClr val="tx2"/>
                </a:solidFill>
              </a:rPr>
              <a:t>. кн.: </a:t>
            </a:r>
            <a:r>
              <a:rPr lang="en-US" dirty="0" smtClean="0">
                <a:solidFill>
                  <a:schemeClr val="tx2"/>
                </a:solidFill>
              </a:rPr>
              <a:t>       </a:t>
            </a:r>
            <a:r>
              <a:rPr lang="ru-RU" dirty="0" smtClean="0">
                <a:solidFill>
                  <a:schemeClr val="tx2"/>
                </a:solidFill>
              </a:rPr>
              <a:t>  =  </a:t>
            </a:r>
            <a:r>
              <a:rPr lang="en-US" dirty="0" smtClean="0">
                <a:solidFill>
                  <a:schemeClr val="tx2"/>
                </a:solidFill>
              </a:rPr>
              <a:t>Ref</a:t>
            </a:r>
            <a:r>
              <a:rPr lang="ru-RU" dirty="0">
                <a:solidFill>
                  <a:schemeClr val="tx2"/>
                </a:solidFill>
              </a:rPr>
              <a:t>. </a:t>
            </a:r>
            <a:r>
              <a:rPr lang="en-US" dirty="0">
                <a:solidFill>
                  <a:schemeClr val="tx2"/>
                </a:solidFill>
              </a:rPr>
              <a:t>op</a:t>
            </a:r>
            <a:r>
              <a:rPr lang="ru-RU" dirty="0">
                <a:solidFill>
                  <a:schemeClr val="tx2"/>
                </a:solidFill>
              </a:rPr>
              <a:t>.: </a:t>
            </a:r>
            <a:endParaRPr lang="ru-RU" b="1" i="1" kern="0" dirty="0">
              <a:solidFill>
                <a:schemeClr val="tx2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4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7920880" cy="44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 зависимости от структуры описания различают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одноуровневое библиографическое описание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- это описание одного отдельно взятого (одночастного) документа (монографии, учебника, справочника, сборника статей, архивного документа и т.д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.);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многоуровневое библиографическое описание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- это описание многочастного документа (многотомное издание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);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библиографическое </a:t>
            </a: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описание составной части ресурса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- это описание части документа (статья из периодического издания или сборника).</a:t>
            </a:r>
          </a:p>
        </p:txBody>
      </p:sp>
    </p:spTree>
    <p:extLst>
      <p:ext uri="{BB962C8B-B14F-4D97-AF65-F5344CB8AC3E}">
        <p14:creationId xmlns:p14="http://schemas.microsoft.com/office/powerpoint/2010/main" val="260078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556792"/>
            <a:ext cx="640871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algn="ctr"/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Примеры  библиографического описания </a:t>
            </a:r>
            <a:endParaRPr lang="ru-RU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63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Книга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автора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Мазалов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В. В. Математическая теория игр и приложения / В. В. Мазалов.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 : Лань, 2017.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448 с.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</a:p>
          <a:p>
            <a:pPr algn="just"/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Книга 2-х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авторов</a:t>
            </a:r>
          </a:p>
          <a:p>
            <a:pPr algn="just"/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Дремлюга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А. Основы маркетинга :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учеб.-метод.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пособие / С. А.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Дремлюга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Е. В.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Чупашева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ред. Г. И. Герасимова.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Тюмень :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2012.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84 с.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Книга 3-х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авторов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Агафонова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Н. Н. Гражданское право :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учебное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пособие для вузов / Н. Н. Агафонова, Т. В. Богачева, Л. И. Глушкова.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2-е изд.,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и доп.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Саратов : Юрист, 2011.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542 с.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28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7992888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Книга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4-х авторов</a:t>
            </a:r>
          </a:p>
          <a:p>
            <a:pPr algn="just"/>
            <a:r>
              <a:rPr lang="ru-RU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(Описание </a:t>
            </a:r>
            <a:r>
              <a:rPr lang="ru-RU" sz="1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начинается с заглавия. В сведениях об ответственности приводится имена всех </a:t>
            </a:r>
            <a:r>
              <a:rPr lang="ru-RU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авторов)</a:t>
            </a:r>
            <a:endParaRPr lang="ru-RU" sz="1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Английский язык для инженеров : учебник для студентов вузов / Т. Ю. Полякова, Е. В. Синявская, О. И.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Тынкова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Э. С. Улановская.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Москва : Академия, 2016.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559 с.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</a:p>
          <a:p>
            <a:pPr algn="just"/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Книга 5-ти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авторов и более</a:t>
            </a:r>
          </a:p>
          <a:p>
            <a:r>
              <a:rPr lang="ru-RU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(Описание </a:t>
            </a:r>
            <a:r>
              <a:rPr lang="ru-RU" sz="1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начинается с заглавия. В сведениях об ответственности приводится имена первых трех авторов и </a:t>
            </a:r>
            <a:r>
              <a:rPr lang="en-US" sz="1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др.</a:t>
            </a:r>
            <a:r>
              <a:rPr lang="en-US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Распределенные интеллектуальные информационные системы и среды : монография / А. Н. Швецов, А. А. Суконщиков, Д. В. Кочкин [и др.] ; Вологодский государственный университет. </a:t>
            </a:r>
            <a:r>
              <a:rPr lang="x-none" dirty="0">
                <a:solidFill>
                  <a:schemeClr val="tx2"/>
                </a:solidFill>
              </a:rPr>
              <a:t> 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Курск : Университетская книга, 2017. </a:t>
            </a:r>
            <a:r>
              <a:rPr lang="x-none" dirty="0">
                <a:solidFill>
                  <a:schemeClr val="tx2"/>
                </a:solidFill>
              </a:rPr>
              <a:t> 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196 с.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Книга под заглавием</a:t>
            </a:r>
          </a:p>
          <a:p>
            <a:pPr lvl="0"/>
            <a:r>
              <a:rPr lang="ru-RU" sz="1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(если нет автора, указан только составитель, организация, редактор и прочее</a:t>
            </a:r>
            <a:r>
              <a:rPr lang="ru-RU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endParaRPr lang="ru-RU" sz="1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Эксплуатация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магистральных газопроводов : учебное пособие /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; ред. Ю. Д.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Земенков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Тюмень : Вектор Бук, 2009.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526 с.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1"/>
            <a:ext cx="7992888" cy="6120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отдельного тома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или части  </a:t>
            </a:r>
          </a:p>
          <a:p>
            <a:pPr algn="ctr"/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Ефимченко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С. И. Расчет и конструирование машин и оборудования нефтяных 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газовых промыслов : учебник для студентов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вузов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В 2 ч. 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Ч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1. Расчет и конструирование оборудования для бурения нефтяных и газовых скважин / С. И. Ефимченко, А. К.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Прыгаев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Москва : Нефть и газ  РГУ нефти и газа им. И. М. Губкина.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2006.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734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Сборник статей</a:t>
            </a:r>
          </a:p>
          <a:p>
            <a:pPr algn="ctr"/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50 лет геологоразведочному факультету Тюменского индустриального института  : сб. ст. /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; сост. Е. М. Максимов.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Тюмень :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2016.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194 с. </a:t>
            </a:r>
            <a:r>
              <a:rPr lang="x-none" dirty="0">
                <a:solidFill>
                  <a:schemeClr val="tx2"/>
                </a:solidFill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solidFill>
                <a:srgbClr val="FF0000"/>
              </a:solidFill>
            </a:endParaRPr>
          </a:p>
          <a:p>
            <a:pPr algn="ctr"/>
            <a:endParaRPr lang="ru-RU" sz="3600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294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21000</TotalTime>
  <Words>3426</Words>
  <Application>Microsoft Office PowerPoint</Application>
  <PresentationFormat>Экран (4:3)</PresentationFormat>
  <Paragraphs>315</Paragraphs>
  <Slides>41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6" baseType="lpstr">
      <vt:lpstr>Arial</vt:lpstr>
      <vt:lpstr>Calibri</vt:lpstr>
      <vt:lpstr>Cambria</vt:lpstr>
      <vt:lpstr>Times New Roman</vt:lpstr>
      <vt:lpstr>Соседство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        Свидетельство   о регистрации программы  Свидетельство о регистрации программы для ЭВМ  №  RU 2024615079 Российская Федерация. Программа 2d моделирования эволюции бактериальных пленок в условиях лимитирования по субстрату : № 2024614057 : зарег. 29.02.2024 : опубл. 01.03.2024 / Масловская А. Г., Саруханян С. К. ; правообладатель Федеральное государственное бюджетное образовательное учреждение высшего образования «Амурский государственный университет». –  Текст : непосредственный.                                                                             Заявка  Заявка № 2000103835 Россия, МПК C10L 1/04. Топливная композиция : заявл. 15.02.2000 : опубл. 10.01.2002 / Коковин В. Н., Ташкинов В. А., Фотеев В. В., Карманов О. Б., Засухин А. Л., Лисиенко В. Г. ; заявитель ОАО «Северский труб. з-д». – 2 с. – Текст : непосредственный.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Библиографическое описание разных видов документов</dc:title>
  <dc:creator>Вайнбергер Мирослава Ивановна</dc:creator>
  <cp:lastModifiedBy>Поперечная Ирина Михайловна</cp:lastModifiedBy>
  <cp:revision>416</cp:revision>
  <dcterms:created xsi:type="dcterms:W3CDTF">2017-02-06T10:58:27Z</dcterms:created>
  <dcterms:modified xsi:type="dcterms:W3CDTF">2025-03-25T10:04:41Z</dcterms:modified>
</cp:coreProperties>
</file>