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1" r:id="rId5"/>
    <p:sldId id="297" r:id="rId6"/>
    <p:sldId id="284" r:id="rId7"/>
    <p:sldId id="290" r:id="rId8"/>
    <p:sldId id="291" r:id="rId9"/>
    <p:sldId id="289" r:id="rId10"/>
    <p:sldId id="287" r:id="rId11"/>
    <p:sldId id="260" r:id="rId12"/>
  </p:sldIdLst>
  <p:sldSz cx="9144000" cy="5143500" type="screen16x9"/>
  <p:notesSz cx="6797675" cy="9926638"/>
  <p:defaultTextStyle>
    <a:defPPr>
      <a:defRPr lang="ru-RU"/>
    </a:defPPr>
    <a:lvl1pPr marL="0" algn="l" defTabSz="77903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19" algn="l" defTabSz="77903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036" algn="l" defTabSz="77903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555" algn="l" defTabSz="77903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072" algn="l" defTabSz="77903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591" algn="l" defTabSz="77903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109" algn="l" defTabSz="77903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626" algn="l" defTabSz="77903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145" algn="l" defTabSz="77903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E3173E"/>
    <a:srgbClr val="C0C0C0"/>
    <a:srgbClr val="C1C1C1"/>
    <a:srgbClr val="E7E7E7"/>
    <a:srgbClr val="D2233C"/>
    <a:srgbClr val="BFBFBF"/>
    <a:srgbClr val="B3B3B3"/>
    <a:srgbClr val="80808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3333" autoAdjust="0"/>
  </p:normalViewPr>
  <p:slideViewPr>
    <p:cSldViewPr>
      <p:cViewPr varScale="1">
        <p:scale>
          <a:sx n="111" d="100"/>
          <a:sy n="111" d="100"/>
        </p:scale>
        <p:origin x="126" y="4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20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7BA6-2827-41F6-8F17-2AE400D99549}" type="datetimeFigureOut">
              <a:rPr lang="ru-RU" smtClean="0"/>
              <a:t>06.11.2025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829A0-1E3F-412F-B938-C4B003012A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79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000A-C007-47A6-8052-20BC353FD599}" type="datetimeFigureOut">
              <a:rPr lang="ru-RU" smtClean="0"/>
              <a:t>06.11.2025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8DA8F-D50D-4365-A467-28E09F6EAB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2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1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563" algn="l" defTabSz="7791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125" algn="l" defTabSz="7791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688" algn="l" defTabSz="7791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250" algn="l" defTabSz="7791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813" algn="l" defTabSz="7791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374" algn="l" defTabSz="7791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6937" algn="l" defTabSz="7791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499" algn="l" defTabSz="7791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9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5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73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2274" y="0"/>
            <a:ext cx="9146273" cy="483518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5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83271" y="1761662"/>
            <a:ext cx="77724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ТЕМА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6876256" y="67121"/>
            <a:ext cx="2058536" cy="33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600" b="0" i="0" dirty="0">
                <a:solidFill>
                  <a:schemeClr val="bg1"/>
                </a:solidFill>
                <a:latin typeface="Tahoma" pitchFamily="34" charset="0"/>
              </a:rPr>
              <a:t>Всегда в движении!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-2274" y="4668456"/>
            <a:ext cx="9146273" cy="483518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5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123478"/>
            <a:ext cx="1203176" cy="2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1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3"/>
          </p:nvPr>
        </p:nvSpPr>
        <p:spPr>
          <a:xfrm>
            <a:off x="501164" y="1113235"/>
            <a:ext cx="1925515" cy="97512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ru-RU" dirty="0"/>
          </a:p>
        </p:txBody>
      </p:sp>
      <p:sp>
        <p:nvSpPr>
          <p:cNvPr id="36" name="Рисунок 27"/>
          <p:cNvSpPr>
            <a:spLocks noGrp="1"/>
          </p:cNvSpPr>
          <p:nvPr>
            <p:ph type="pic" sz="quarter" idx="14"/>
          </p:nvPr>
        </p:nvSpPr>
        <p:spPr>
          <a:xfrm>
            <a:off x="2558564" y="1113235"/>
            <a:ext cx="1925515" cy="97512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ru-RU" dirty="0"/>
          </a:p>
        </p:txBody>
      </p:sp>
      <p:sp>
        <p:nvSpPr>
          <p:cNvPr id="39" name="Рисунок 27"/>
          <p:cNvSpPr>
            <a:spLocks noGrp="1"/>
          </p:cNvSpPr>
          <p:nvPr>
            <p:ph type="pic" sz="quarter" idx="15"/>
          </p:nvPr>
        </p:nvSpPr>
        <p:spPr>
          <a:xfrm>
            <a:off x="4624757" y="1113235"/>
            <a:ext cx="1925515" cy="97512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ru-RU" dirty="0"/>
          </a:p>
        </p:txBody>
      </p:sp>
      <p:sp>
        <p:nvSpPr>
          <p:cNvPr id="40" name="Рисунок 27"/>
          <p:cNvSpPr>
            <a:spLocks noGrp="1"/>
          </p:cNvSpPr>
          <p:nvPr>
            <p:ph type="pic" sz="quarter" idx="16"/>
          </p:nvPr>
        </p:nvSpPr>
        <p:spPr>
          <a:xfrm>
            <a:off x="6690949" y="1113235"/>
            <a:ext cx="1925515" cy="97512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8266233" y="4894008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77907" tIns="38953" rIns="77907" bIns="38953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3EF232-1326-4CD7-89C6-94C3DAAF67CE}"/>
              </a:ext>
            </a:extLst>
          </p:cNvPr>
          <p:cNvSpPr/>
          <p:nvPr userDrawn="1"/>
        </p:nvSpPr>
        <p:spPr>
          <a:xfrm>
            <a:off x="51061" y="4515966"/>
            <a:ext cx="1655876" cy="50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5" dirty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712902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7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8844" y="897565"/>
            <a:ext cx="6047224" cy="229699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 marL="1558149" indent="0">
              <a:buNone/>
              <a:defRPr sz="14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4"/>
            <a:r>
              <a:rPr lang="ru-RU" dirty="0"/>
              <a:t>Рисунок, карта, фото, диаграмма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8266233" y="4894008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17398" y="3327389"/>
            <a:ext cx="8194899" cy="1134572"/>
          </a:xfrm>
        </p:spPr>
        <p:txBody>
          <a:bodyPr>
            <a:normAutofit/>
          </a:bodyPr>
          <a:lstStyle>
            <a:lvl1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Блок текста (рекомендуемый размер шрифта 16)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3D26358-7BB5-4712-A9DF-2F2285C7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77907" tIns="38953" rIns="77907" bIns="38953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CA4E7CA-8C61-4D23-B758-09119DF6A072}"/>
              </a:ext>
            </a:extLst>
          </p:cNvPr>
          <p:cNvSpPr/>
          <p:nvPr userDrawn="1"/>
        </p:nvSpPr>
        <p:spPr>
          <a:xfrm>
            <a:off x="51061" y="4515966"/>
            <a:ext cx="1655876" cy="50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5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712902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1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8844" y="897565"/>
            <a:ext cx="8107761" cy="360299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 marL="1558149" indent="0">
              <a:buNone/>
              <a:defRPr sz="14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4"/>
            <a:r>
              <a:rPr lang="ru-RU" dirty="0"/>
              <a:t>Рисунок, карта, фото, диаграмма, видео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8266233" y="4894008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 userDrawn="1"/>
        </p:nvCxnSpPr>
        <p:spPr>
          <a:xfrm flipH="1">
            <a:off x="683568" y="627534"/>
            <a:ext cx="7876569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9B3DAC54-4705-45D2-BC31-0F9C62B9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77907" tIns="38953" rIns="77907" bIns="38953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4813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9144000" cy="4104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68" y="699542"/>
            <a:ext cx="616170" cy="774584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1259632" y="699543"/>
            <a:ext cx="7632848" cy="64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i="0" dirty="0">
                <a:latin typeface="Tahoma" pitchFamily="34" charset="0"/>
              </a:rPr>
              <a:t>Всегда в движении!</a:t>
            </a:r>
          </a:p>
        </p:txBody>
      </p:sp>
    </p:spTree>
    <p:extLst>
      <p:ext uri="{BB962C8B-B14F-4D97-AF65-F5344CB8AC3E}">
        <p14:creationId xmlns:p14="http://schemas.microsoft.com/office/powerpoint/2010/main" val="419379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77907" tIns="38953" rIns="77907" bIns="38953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907" tIns="38953" rIns="77907" bIns="3895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8266233" y="4894008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 userDrawn="1"/>
        </p:nvCxnSpPr>
        <p:spPr>
          <a:xfrm flipH="1">
            <a:off x="611560" y="627534"/>
            <a:ext cx="8100734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/>
          <p:cNvSpPr txBox="1">
            <a:spLocks noChangeArrowheads="1"/>
          </p:cNvSpPr>
          <p:nvPr userDrawn="1"/>
        </p:nvSpPr>
        <p:spPr bwMode="auto">
          <a:xfrm>
            <a:off x="7031351" y="4894011"/>
            <a:ext cx="1969477" cy="21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296" rtl="0" eaLnBrk="1" latinLnBrk="0" hangingPunct="1">
              <a:defRPr sz="1400" b="1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3DC7B3A-0A6D-478B-9BC0-F3751AB67A10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88590" y="303498"/>
            <a:ext cx="150962" cy="356872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5" dirty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712902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14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8" r:id="rId4"/>
    <p:sldLayoutId id="2147483657" r:id="rId5"/>
  </p:sldLayoutIdLst>
  <p:hf hdr="0" dt="0"/>
  <p:txStyles>
    <p:titleStyle>
      <a:lvl1pPr algn="l" defTabSz="779074" rtl="0" eaLnBrk="1" latinLnBrk="0" hangingPunct="1">
        <a:spcBef>
          <a:spcPct val="0"/>
        </a:spcBef>
        <a:buNone/>
        <a:defRPr sz="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153" indent="-292153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2998" indent="-243460" algn="l" defTabSz="7790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843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379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917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455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992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529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066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38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74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612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149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686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223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760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298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sv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4871" y="1973287"/>
            <a:ext cx="8245601" cy="1102519"/>
          </a:xfrm>
        </p:spPr>
        <p:txBody>
          <a:bodyPr/>
          <a:lstStyle/>
          <a:p>
            <a:pPr algn="ctr"/>
            <a:r>
              <a:rPr lang="ru-RU" sz="2800" dirty="0"/>
              <a:t>Базовая кафедра  </a:t>
            </a:r>
            <a:br>
              <a:rPr lang="en-US" sz="2800" dirty="0"/>
            </a:br>
            <a:r>
              <a:rPr lang="ru-RU" sz="2800" dirty="0"/>
              <a:t>ООО «ЛУКОЙЛ-Инжиниринг»</a:t>
            </a:r>
            <a:br>
              <a:rPr lang="ru-RU" sz="2800" dirty="0"/>
            </a:br>
            <a:r>
              <a:rPr lang="ru-RU" sz="2800" dirty="0"/>
              <a:t>в Тюменском индустриальном университете</a:t>
            </a:r>
          </a:p>
        </p:txBody>
      </p:sp>
    </p:spTree>
    <p:extLst>
      <p:ext uri="{BB962C8B-B14F-4D97-AF65-F5344CB8AC3E}">
        <p14:creationId xmlns:p14="http://schemas.microsoft.com/office/powerpoint/2010/main" val="327500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3302859-9895-4852-A8F0-43D26CDD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Программа «Инжиниринг разработки месторождений»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A88DDF5-A833-4599-A011-9C4FCD7F20D7}"/>
              </a:ext>
            </a:extLst>
          </p:cNvPr>
          <p:cNvSpPr/>
          <p:nvPr/>
        </p:nvSpPr>
        <p:spPr>
          <a:xfrm>
            <a:off x="2699792" y="812450"/>
            <a:ext cx="3469093" cy="2592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5724" tIns="55724" rIns="55724" bIns="55724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900" b="1" kern="1200" dirty="0">
                <a:latin typeface="+mj-lt"/>
                <a:cs typeface="Times New Roman" panose="02020603050405020304" pitchFamily="18" charset="0"/>
              </a:rPr>
              <a:t>Нефтегазовый институт, ТИУ</a:t>
            </a:r>
            <a:endParaRPr lang="ru-RU" sz="900" b="1" kern="1200" dirty="0"/>
          </a:p>
        </p:txBody>
      </p: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164D6822-CA30-400B-82EE-44C5C1D1FCA6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2677773" y="1154128"/>
            <a:ext cx="312970" cy="21436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C6B97F3F-0DEB-47E3-8CCC-19F9917CE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38025"/>
              </p:ext>
            </p:extLst>
          </p:nvPr>
        </p:nvGraphicFramePr>
        <p:xfrm>
          <a:off x="107504" y="2101938"/>
          <a:ext cx="8424935" cy="913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868225631"/>
                    </a:ext>
                  </a:extLst>
                </a:gridCol>
                <a:gridCol w="216023">
                  <a:extLst>
                    <a:ext uri="{9D8B030D-6E8A-4147-A177-3AD203B41FA5}">
                      <a16:colId xmlns:a16="http://schemas.microsoft.com/office/drawing/2014/main" val="900163633"/>
                    </a:ext>
                  </a:extLst>
                </a:gridCol>
              </a:tblGrid>
              <a:tr h="262478"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845342"/>
                  </a:ext>
                </a:extLst>
              </a:tr>
              <a:tr h="639379">
                <a:tc>
                  <a:txBody>
                    <a:bodyPr/>
                    <a:lstStyle/>
                    <a:p>
                      <a:pPr marL="171450" marR="0" lvl="0" indent="-171450" algn="just" defTabSz="779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bmk="Содержание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Работает 9 доцентов, 2 ведущих специалиста  </a:t>
                      </a:r>
                    </a:p>
                    <a:p>
                      <a:pPr marL="171450" marR="0" lvl="0" indent="-171450" algn="just" defTabSz="779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bmk="Содержание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cs typeface="Times New Roman" panose="02020603050405020304" pitchFamily="18" charset="0"/>
                        </a:rPr>
                        <a:t>Определены темы научных исследований для магистрантов</a:t>
                      </a:r>
                    </a:p>
                    <a:p>
                      <a:pPr marL="171450" marR="0" lvl="0" indent="-171450" algn="just" defTabSz="779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dirty="0" bmk="Содержание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cs typeface="Times New Roman" panose="02020603050405020304" pitchFamily="18" charset="0"/>
                        </a:rPr>
                        <a:t>Принято на работу 8 магистрантов (временный прием на работу на период обучения на БК)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790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altLang="ru-RU" sz="1000" b="1" i="0" u="none" strike="noStrike" kern="1200" cap="none" spc="0" normalizeH="0" baseline="0" noProof="0" dirty="0" bmk="Содержание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026549"/>
                  </a:ext>
                </a:extLst>
              </a:tr>
            </a:tbl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A05DFC2-C4C5-475A-A7C9-7B8B4A239626}"/>
              </a:ext>
            </a:extLst>
          </p:cNvPr>
          <p:cNvCxnSpPr>
            <a:cxnSpLocks/>
          </p:cNvCxnSpPr>
          <p:nvPr/>
        </p:nvCxnSpPr>
        <p:spPr>
          <a:xfrm flipV="1">
            <a:off x="55363" y="2139702"/>
            <a:ext cx="8909125" cy="2"/>
          </a:xfrm>
          <a:prstGeom prst="line">
            <a:avLst/>
          </a:prstGeom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E06A97A-F2D2-4636-9592-0E8D41524298}"/>
              </a:ext>
            </a:extLst>
          </p:cNvPr>
          <p:cNvSpPr/>
          <p:nvPr/>
        </p:nvSpPr>
        <p:spPr>
          <a:xfrm>
            <a:off x="82248" y="3374825"/>
            <a:ext cx="881023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altLang="ru-RU" sz="1100" dirty="0" bmk="Содержание">
                <a:ea typeface="Calibri" panose="020F0502020204030204" pitchFamily="34" charset="0"/>
                <a:cs typeface="Times New Roman" panose="02020603050405020304" pitchFamily="18" charset="0"/>
              </a:rPr>
              <a:t>Акцент на приобретение </a:t>
            </a:r>
            <a:r>
              <a:rPr lang="ru-RU" altLang="ru-RU" sz="1100" b="1" dirty="0" bmk="Содержание"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производственных компетенций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altLang="ru-RU" sz="1100" b="1" dirty="0" bmk="Содержание">
                <a:ea typeface="Calibri" panose="020F0502020204030204" pitchFamily="34" charset="0"/>
                <a:cs typeface="Times New Roman" panose="02020603050405020304" pitchFamily="18" charset="0"/>
              </a:rPr>
              <a:t>Контроль апробации </a:t>
            </a:r>
            <a:r>
              <a:rPr lang="ru-RU" altLang="ru-RU" sz="1100" dirty="0" bmk="Содержание">
                <a:ea typeface="Calibri" panose="020F0502020204030204" pitchFamily="34" charset="0"/>
                <a:cs typeface="Times New Roman" panose="02020603050405020304" pitchFamily="18" charset="0"/>
              </a:rPr>
              <a:t>диссертации на конференциях и в публикациях </a:t>
            </a:r>
            <a:r>
              <a:rPr lang="ru-RU" altLang="ru-RU" sz="1100" dirty="0" bmk="Содержание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(требование: 1 конференция + 3 статьи)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dirty="0">
                <a:cs typeface="Arial" charset="0"/>
              </a:rPr>
              <a:t>Темы магистерских диссертаций назначаются с прицелом на </a:t>
            </a:r>
            <a:r>
              <a:rPr lang="ru-RU" sz="1100" b="1" dirty="0">
                <a:cs typeface="Arial" charset="0"/>
              </a:rPr>
              <a:t>аспирантуру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altLang="ru-RU" sz="1100" dirty="0" bmk="Содержание"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часть учебного плана адаптирована под </a:t>
            </a:r>
            <a:r>
              <a:rPr lang="ru-RU" altLang="ru-RU" sz="1100" b="1" dirty="0" bmk="Содержание">
                <a:ea typeface="Calibri" panose="020F0502020204030204" pitchFamily="34" charset="0"/>
                <a:cs typeface="Times New Roman" panose="02020603050405020304" pitchFamily="18" charset="0"/>
              </a:rPr>
              <a:t>потребности ООО «ЛУКОЙЛ-Инжиниринг»</a:t>
            </a:r>
            <a:endParaRPr lang="ru-RU" altLang="ru-RU" sz="1100" dirty="0" bmk="Содержание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altLang="ru-RU" sz="1100" dirty="0" bmk="Содержание">
                <a:ea typeface="Calibri" panose="020F0502020204030204" pitchFamily="34" charset="0"/>
                <a:cs typeface="Times New Roman" panose="02020603050405020304" pitchFamily="18" charset="0"/>
              </a:rPr>
              <a:t>Обучение проводится </a:t>
            </a:r>
            <a:r>
              <a:rPr lang="ru-RU" altLang="ru-RU" sz="1100" b="1" dirty="0" bmk="Содержание">
                <a:ea typeface="Calibri" panose="020F0502020204030204" pitchFamily="34" charset="0"/>
                <a:cs typeface="Times New Roman" panose="02020603050405020304" pitchFamily="18" charset="0"/>
              </a:rPr>
              <a:t>сотрудниками Общества</a:t>
            </a:r>
            <a:r>
              <a:rPr lang="ru-RU" altLang="ru-RU" sz="1100" dirty="0" bmk="Содержание">
                <a:ea typeface="Calibri" panose="020F0502020204030204" pitchFamily="34" charset="0"/>
                <a:cs typeface="Times New Roman" panose="02020603050405020304" pitchFamily="18" charset="0"/>
              </a:rPr>
              <a:t>, по совместительству – доцентами Тюменского индустриального университета.</a:t>
            </a:r>
            <a:endParaRPr lang="ru-RU" sz="1100" dirty="0">
              <a:cs typeface="Arial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altLang="ru-RU" sz="1100" dirty="0" bmk="Содержание">
                <a:ea typeface="Calibri" panose="020F0502020204030204" pitchFamily="34" charset="0"/>
                <a:cs typeface="Times New Roman" panose="02020603050405020304" pitchFamily="18" charset="0"/>
              </a:rPr>
              <a:t>В течение года проводится </a:t>
            </a:r>
            <a:r>
              <a:rPr lang="ru-RU" altLang="ru-RU" sz="1100" dirty="0" err="1" bmk="Содержание"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altLang="ru-RU" sz="1100" dirty="0" bmk="Содержание">
                <a:ea typeface="Calibri" panose="020F0502020204030204" pitchFamily="34" charset="0"/>
                <a:cs typeface="Times New Roman" panose="02020603050405020304" pitchFamily="18" charset="0"/>
              </a:rPr>
              <a:t> работа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E432618-DC3A-41BC-8DC9-E032C446A277}"/>
              </a:ext>
            </a:extLst>
          </p:cNvPr>
          <p:cNvSpPr/>
          <p:nvPr/>
        </p:nvSpPr>
        <p:spPr>
          <a:xfrm>
            <a:off x="2941439" y="1272187"/>
            <a:ext cx="3509837" cy="2912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39757" tIns="39757" rIns="39757" bIns="39757" numCol="1" spcCol="1270" anchor="ctr" anchorCtr="0">
            <a:noAutofit/>
          </a:bodyPr>
          <a:lstStyle/>
          <a:p>
            <a:pPr lvl="0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dirty="0"/>
              <a:t>Базовая кафедра ООО «ЛУКОЙЛ-Инжиниринг»</a:t>
            </a:r>
          </a:p>
        </p:txBody>
      </p:sp>
      <p:cxnSp>
        <p:nvCxnSpPr>
          <p:cNvPr id="31" name="Соединитель: уступ 30">
            <a:extLst>
              <a:ext uri="{FF2B5EF4-FFF2-40B4-BE49-F238E27FC236}">
                <a16:creationId xmlns:a16="http://schemas.microsoft.com/office/drawing/2014/main" id="{60110EFD-2856-47F6-A978-A358D4692D24}"/>
              </a:ext>
            </a:extLst>
          </p:cNvPr>
          <p:cNvCxnSpPr>
            <a:cxnSpLocks/>
            <a:endCxn id="32" idx="1"/>
          </p:cNvCxnSpPr>
          <p:nvPr/>
        </p:nvCxnSpPr>
        <p:spPr>
          <a:xfrm rot="16200000" flipH="1">
            <a:off x="2831805" y="1686005"/>
            <a:ext cx="404064" cy="19876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425D57D-5C75-4DE5-BDDE-89A7D0B6D0E0}"/>
              </a:ext>
            </a:extLst>
          </p:cNvPr>
          <p:cNvSpPr/>
          <p:nvPr/>
        </p:nvSpPr>
        <p:spPr>
          <a:xfrm>
            <a:off x="3133219" y="1750234"/>
            <a:ext cx="3523622" cy="4743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5724" tIns="55724" rIns="55724" bIns="55724" numCol="1" spcCol="1270" anchor="ctr" anchorCtr="0">
            <a:noAutofit/>
          </a:bodyPr>
          <a:lstStyle/>
          <a:p>
            <a:pPr lvl="0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dirty="0"/>
              <a:t>«Инжиниринг разработки месторождений» </a:t>
            </a:r>
          </a:p>
          <a:p>
            <a:pPr lvl="0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dirty="0"/>
              <a:t>план 20 магистрантов: 14 бюджет + 6 договор </a:t>
            </a:r>
          </a:p>
        </p:txBody>
      </p:sp>
    </p:spTree>
    <p:extLst>
      <p:ext uri="{BB962C8B-B14F-4D97-AF65-F5344CB8AC3E}">
        <p14:creationId xmlns:p14="http://schemas.microsoft.com/office/powerpoint/2010/main" val="97921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CE9616F-1286-4881-9C83-CE59FFB3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Курс элективных семинаров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4DB62636-C1BC-4BB6-9878-D34F143D2CA0}"/>
              </a:ext>
            </a:extLst>
          </p:cNvPr>
          <p:cNvSpPr txBox="1">
            <a:spLocks/>
          </p:cNvSpPr>
          <p:nvPr/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77907" tIns="38953" rIns="77907" bIns="38953" rtlCol="0" anchor="ctr">
            <a:noAutofit/>
          </a:bodyPr>
          <a:lstStyle>
            <a:lvl1pPr algn="l" defTabSz="779074" rtl="0" eaLnBrk="1" latinLnBrk="0" hangingPunct="1">
              <a:spcBef>
                <a:spcPct val="0"/>
              </a:spcBef>
              <a:buNone/>
              <a:defRPr sz="1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D3908A-6513-4005-839D-B722F73CF8C2}"/>
              </a:ext>
            </a:extLst>
          </p:cNvPr>
          <p:cNvSpPr/>
          <p:nvPr/>
        </p:nvSpPr>
        <p:spPr>
          <a:xfrm>
            <a:off x="1554321" y="4156080"/>
            <a:ext cx="6584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 bmk="Содержание">
                <a:ea typeface="Calibri" panose="020F0502020204030204" pitchFamily="34" charset="0"/>
                <a:cs typeface="Times New Roman" panose="02020603050405020304" pitchFamily="18" charset="0"/>
              </a:rPr>
              <a:t>Курс семинаров включен в программу внутрикорпоративного обучения работников ООО "ЛУКОЙЛ-Инжиниринг" в 2025 году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27ED5CE-58FB-4F84-BFAC-D6FD1CF6A03B}"/>
              </a:ext>
            </a:extLst>
          </p:cNvPr>
          <p:cNvSpPr/>
          <p:nvPr/>
        </p:nvSpPr>
        <p:spPr>
          <a:xfrm>
            <a:off x="5875005" y="3127785"/>
            <a:ext cx="26126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18 лекторов  (5 - руководители проекта, 2 - начальники управлений, 2 – старшие менеджеры, 4 - главные специалисты, 4 – ведущие специалисты, 1 – специалист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категории)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DFB450D-2D82-47A0-876B-05B675D9661E}"/>
              </a:ext>
            </a:extLst>
          </p:cNvPr>
          <p:cNvSpPr/>
          <p:nvPr/>
        </p:nvSpPr>
        <p:spPr>
          <a:xfrm>
            <a:off x="1576025" y="3050824"/>
            <a:ext cx="3725346" cy="2908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5724" tIns="55724" rIns="55724" bIns="55724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dirty="0">
                <a:latin typeface="+mj-lt"/>
                <a:cs typeface="Times New Roman" panose="02020603050405020304" pitchFamily="18" charset="0"/>
              </a:rPr>
              <a:t>Проектирование</a:t>
            </a:r>
            <a:endParaRPr lang="ru-RU" sz="1400" b="1" kern="1200" dirty="0"/>
          </a:p>
        </p:txBody>
      </p: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6F2EB49A-CC2A-4085-862C-18949F2F97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4211" y="1475867"/>
            <a:ext cx="309403" cy="249910"/>
          </a:xfrm>
          <a:prstGeom prst="bentConnector3">
            <a:avLst>
              <a:gd name="adj1" fmla="val 10310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A3C46E9-5549-42B8-8507-EB0DEA8DAA87}"/>
              </a:ext>
            </a:extLst>
          </p:cNvPr>
          <p:cNvSpPr/>
          <p:nvPr/>
        </p:nvSpPr>
        <p:spPr>
          <a:xfrm>
            <a:off x="703398" y="839052"/>
            <a:ext cx="30588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+mj-lt"/>
                <a:cs typeface="Times New Roman" panose="02020603050405020304" pitchFamily="18" charset="0"/>
              </a:rPr>
              <a:t>Блоки элективных семинаров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B22DA2B-70C6-4633-89E3-3608CDDCFE0C}"/>
              </a:ext>
            </a:extLst>
          </p:cNvPr>
          <p:cNvSpPr/>
          <p:nvPr/>
        </p:nvSpPr>
        <p:spPr>
          <a:xfrm>
            <a:off x="568482" y="1613758"/>
            <a:ext cx="3725346" cy="2908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5724" tIns="55724" rIns="55724" bIns="55724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dirty="0">
                <a:latin typeface="+mj-lt"/>
                <a:cs typeface="Times New Roman" panose="02020603050405020304" pitchFamily="18" charset="0"/>
              </a:rPr>
              <a:t>Геология</a:t>
            </a:r>
            <a:endParaRPr lang="ru-RU" sz="1400" b="1" kern="1200" dirty="0"/>
          </a:p>
        </p:txBody>
      </p: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id="{0AEF92DA-F24C-4FE4-BD69-A481C6D34ED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6571" y="1936172"/>
            <a:ext cx="309403" cy="249910"/>
          </a:xfrm>
          <a:prstGeom prst="bentConnector3">
            <a:avLst>
              <a:gd name="adj1" fmla="val 10310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768CD0B-0581-46F7-AE8A-CB5B789304CA}"/>
              </a:ext>
            </a:extLst>
          </p:cNvPr>
          <p:cNvSpPr/>
          <p:nvPr/>
        </p:nvSpPr>
        <p:spPr>
          <a:xfrm>
            <a:off x="906228" y="2070405"/>
            <a:ext cx="3725346" cy="2908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5724" tIns="55724" rIns="55724" bIns="55724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dirty="0">
                <a:latin typeface="+mj-lt"/>
                <a:cs typeface="Times New Roman" panose="02020603050405020304" pitchFamily="18" charset="0"/>
              </a:rPr>
              <a:t>Геофизика</a:t>
            </a:r>
            <a:endParaRPr lang="ru-RU" sz="1400" b="1" kern="1200" dirty="0"/>
          </a:p>
        </p:txBody>
      </p:sp>
      <p:cxnSp>
        <p:nvCxnSpPr>
          <p:cNvPr id="50" name="Соединитель: уступ 49">
            <a:extLst>
              <a:ext uri="{FF2B5EF4-FFF2-40B4-BE49-F238E27FC236}">
                <a16:creationId xmlns:a16="http://schemas.microsoft.com/office/drawing/2014/main" id="{8A6FA92B-2BD0-41A9-B0A7-4D762C724D65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4317" y="2392819"/>
            <a:ext cx="309403" cy="249910"/>
          </a:xfrm>
          <a:prstGeom prst="bentConnector3">
            <a:avLst>
              <a:gd name="adj1" fmla="val 10310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3E54326-39B7-47D6-94D4-8D441D8B7A22}"/>
              </a:ext>
            </a:extLst>
          </p:cNvPr>
          <p:cNvSpPr/>
          <p:nvPr/>
        </p:nvSpPr>
        <p:spPr>
          <a:xfrm>
            <a:off x="1250260" y="2559281"/>
            <a:ext cx="3725346" cy="2908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5724" tIns="55724" rIns="55724" bIns="55724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dirty="0">
                <a:latin typeface="+mj-lt"/>
                <a:cs typeface="Times New Roman" panose="02020603050405020304" pitchFamily="18" charset="0"/>
              </a:rPr>
              <a:t>Бурение</a:t>
            </a:r>
            <a:endParaRPr lang="ru-RU" sz="1400" b="1" kern="1200" dirty="0"/>
          </a:p>
        </p:txBody>
      </p:sp>
      <p:cxnSp>
        <p:nvCxnSpPr>
          <p:cNvPr id="52" name="Соединитель: уступ 51">
            <a:extLst>
              <a:ext uri="{FF2B5EF4-FFF2-40B4-BE49-F238E27FC236}">
                <a16:creationId xmlns:a16="http://schemas.microsoft.com/office/drawing/2014/main" id="{5516CC36-CD09-4951-A323-CEC51DD266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08349" y="2881695"/>
            <a:ext cx="309403" cy="249910"/>
          </a:xfrm>
          <a:prstGeom prst="bentConnector3">
            <a:avLst>
              <a:gd name="adj1" fmla="val 10310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F626BED-E69C-4950-A56E-8BE709257B8D}"/>
              </a:ext>
            </a:extLst>
          </p:cNvPr>
          <p:cNvSpPr/>
          <p:nvPr/>
        </p:nvSpPr>
        <p:spPr>
          <a:xfrm>
            <a:off x="205448" y="1134896"/>
            <a:ext cx="3725346" cy="2908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5724" tIns="55724" rIns="55724" bIns="55724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dirty="0">
                <a:latin typeface="+mj-lt"/>
                <a:cs typeface="Times New Roman" panose="02020603050405020304" pitchFamily="18" charset="0"/>
              </a:rPr>
              <a:t>Разработка</a:t>
            </a:r>
            <a:endParaRPr lang="ru-RU" sz="1400" b="1" kern="1200" dirty="0"/>
          </a:p>
        </p:txBody>
      </p:sp>
      <p:cxnSp>
        <p:nvCxnSpPr>
          <p:cNvPr id="54" name="Соединитель: уступ 53">
            <a:extLst>
              <a:ext uri="{FF2B5EF4-FFF2-40B4-BE49-F238E27FC236}">
                <a16:creationId xmlns:a16="http://schemas.microsoft.com/office/drawing/2014/main" id="{A5E50EBE-F6D2-4350-87C4-77DFF7D2524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52360" y="3387751"/>
            <a:ext cx="309403" cy="249910"/>
          </a:xfrm>
          <a:prstGeom prst="bentConnector3">
            <a:avLst>
              <a:gd name="adj1" fmla="val 10310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AC0E8E9-1019-4E73-B2C1-279CE13FF164}"/>
              </a:ext>
            </a:extLst>
          </p:cNvPr>
          <p:cNvSpPr/>
          <p:nvPr/>
        </p:nvSpPr>
        <p:spPr>
          <a:xfrm>
            <a:off x="1934935" y="3535419"/>
            <a:ext cx="3725346" cy="2908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5724" tIns="55724" rIns="55724" bIns="55724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dirty="0">
                <a:latin typeface="+mj-lt"/>
                <a:cs typeface="Times New Roman" panose="02020603050405020304" pitchFamily="18" charset="0"/>
              </a:rPr>
              <a:t>Добыча</a:t>
            </a:r>
            <a:endParaRPr lang="ru-RU" sz="1400" b="1" kern="1200" dirty="0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432FDA0E-3C57-49B4-A8C1-93556794A3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 b="8447"/>
          <a:stretch>
            <a:fillRect/>
          </a:stretch>
        </p:blipFill>
        <p:spPr>
          <a:xfrm>
            <a:off x="5444071" y="1080074"/>
            <a:ext cx="3203076" cy="1996436"/>
          </a:xfrm>
        </p:spPr>
      </p:pic>
    </p:spTree>
    <p:extLst>
      <p:ext uri="{BB962C8B-B14F-4D97-AF65-F5344CB8AC3E}">
        <p14:creationId xmlns:p14="http://schemas.microsoft.com/office/powerpoint/2010/main" val="355682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39AE1B8-85B5-48BB-82E3-2082CF36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с молодежью</a:t>
            </a:r>
          </a:p>
        </p:txBody>
      </p:sp>
      <p:sp>
        <p:nvSpPr>
          <p:cNvPr id="9" name="object 29">
            <a:extLst>
              <a:ext uri="{FF2B5EF4-FFF2-40B4-BE49-F238E27FC236}">
                <a16:creationId xmlns:a16="http://schemas.microsoft.com/office/drawing/2014/main" id="{8EE60E55-F207-4031-BC5E-7E6437F032C9}"/>
              </a:ext>
            </a:extLst>
          </p:cNvPr>
          <p:cNvSpPr/>
          <p:nvPr/>
        </p:nvSpPr>
        <p:spPr>
          <a:xfrm>
            <a:off x="323528" y="918557"/>
            <a:ext cx="146660" cy="101500"/>
          </a:xfrm>
          <a:custGeom>
            <a:avLst/>
            <a:gdLst/>
            <a:ahLst/>
            <a:cxnLst/>
            <a:rect l="l" t="t" r="r" b="b"/>
            <a:pathLst>
              <a:path w="216534" h="149859">
                <a:moveTo>
                  <a:pt x="5740" y="0"/>
                </a:moveTo>
                <a:lnTo>
                  <a:pt x="0" y="149758"/>
                </a:lnTo>
                <a:lnTo>
                  <a:pt x="216001" y="73863"/>
                </a:lnTo>
                <a:lnTo>
                  <a:pt x="5740" y="0"/>
                </a:lnTo>
                <a:close/>
              </a:path>
            </a:pathLst>
          </a:custGeom>
          <a:solidFill>
            <a:srgbClr val="E3173E"/>
          </a:solidFill>
        </p:spPr>
        <p:txBody>
          <a:bodyPr wrap="square" lIns="0" tIns="0" rIns="0" bIns="0" rtlCol="0"/>
          <a:lstStyle/>
          <a:p>
            <a:endParaRPr sz="1219" dirty="0"/>
          </a:p>
        </p:txBody>
      </p:sp>
      <p:sp>
        <p:nvSpPr>
          <p:cNvPr id="19" name="object 39">
            <a:extLst>
              <a:ext uri="{FF2B5EF4-FFF2-40B4-BE49-F238E27FC236}">
                <a16:creationId xmlns:a16="http://schemas.microsoft.com/office/drawing/2014/main" id="{619D3AB7-FA82-4B52-B29C-48A2FB1A7DD4}"/>
              </a:ext>
            </a:extLst>
          </p:cNvPr>
          <p:cNvSpPr txBox="1"/>
          <p:nvPr/>
        </p:nvSpPr>
        <p:spPr>
          <a:xfrm>
            <a:off x="564613" y="839430"/>
            <a:ext cx="539497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02"/>
            <a:r>
              <a:rPr sz="1600" b="1" spc="24" dirty="0">
                <a:latin typeface="+mj-lt"/>
                <a:cs typeface="Calibri"/>
              </a:rPr>
              <a:t>Р</a:t>
            </a:r>
            <a:r>
              <a:rPr sz="1600" b="1" dirty="0">
                <a:latin typeface="+mj-lt"/>
                <a:cs typeface="Calibri"/>
              </a:rPr>
              <a:t>аб</a:t>
            </a:r>
            <a:r>
              <a:rPr sz="1600" b="1" spc="-17" dirty="0">
                <a:latin typeface="+mj-lt"/>
                <a:cs typeface="Calibri"/>
              </a:rPr>
              <a:t>о</a:t>
            </a:r>
            <a:r>
              <a:rPr sz="1600" b="1" spc="24" dirty="0">
                <a:latin typeface="+mj-lt"/>
                <a:cs typeface="Calibri"/>
              </a:rPr>
              <a:t>та </a:t>
            </a:r>
            <a:r>
              <a:rPr sz="1600" b="1" spc="-24" dirty="0">
                <a:latin typeface="+mj-lt"/>
                <a:cs typeface="Calibri"/>
              </a:rPr>
              <a:t>С</a:t>
            </a:r>
            <a:r>
              <a:rPr sz="1600" b="1" spc="7" dirty="0">
                <a:latin typeface="+mj-lt"/>
                <a:cs typeface="Calibri"/>
              </a:rPr>
              <a:t>овета</a:t>
            </a:r>
            <a:r>
              <a:rPr sz="1600" b="1" spc="51" dirty="0">
                <a:latin typeface="+mj-lt"/>
                <a:cs typeface="Calibri"/>
              </a:rPr>
              <a:t> </a:t>
            </a:r>
            <a:r>
              <a:rPr sz="1600" b="1" spc="-14" dirty="0">
                <a:latin typeface="+mj-lt"/>
                <a:cs typeface="Calibri"/>
              </a:rPr>
              <a:t>молодых </a:t>
            </a:r>
            <a:r>
              <a:rPr sz="1600" b="1" spc="17" dirty="0">
                <a:latin typeface="+mj-lt"/>
                <a:cs typeface="Calibri"/>
              </a:rPr>
              <a:t>ученых</a:t>
            </a:r>
            <a:r>
              <a:rPr sz="1600" b="1" spc="24" dirty="0">
                <a:latin typeface="+mj-lt"/>
                <a:cs typeface="Calibri"/>
              </a:rPr>
              <a:t> </a:t>
            </a:r>
            <a:r>
              <a:rPr sz="1600" b="1" spc="-34" dirty="0">
                <a:latin typeface="+mj-lt"/>
                <a:cs typeface="Calibri"/>
              </a:rPr>
              <a:t>и</a:t>
            </a:r>
            <a:r>
              <a:rPr sz="1600" b="1" spc="51" dirty="0">
                <a:latin typeface="+mj-lt"/>
                <a:cs typeface="Calibri"/>
              </a:rPr>
              <a:t> </a:t>
            </a:r>
            <a:r>
              <a:rPr sz="1600" b="1" spc="-10" dirty="0">
                <a:latin typeface="+mj-lt"/>
                <a:cs typeface="Calibri"/>
              </a:rPr>
              <a:t>специали</a:t>
            </a:r>
            <a:r>
              <a:rPr sz="1600" b="1" spc="-20" dirty="0">
                <a:latin typeface="+mj-lt"/>
                <a:cs typeface="Calibri"/>
              </a:rPr>
              <a:t>с</a:t>
            </a:r>
            <a:r>
              <a:rPr sz="1600" b="1" spc="34" dirty="0">
                <a:latin typeface="+mj-lt"/>
                <a:cs typeface="Calibri"/>
              </a:rPr>
              <a:t>т</a:t>
            </a:r>
            <a:r>
              <a:rPr sz="1600" b="1" dirty="0">
                <a:latin typeface="+mj-lt"/>
                <a:cs typeface="Calibri"/>
              </a:rPr>
              <a:t>ов</a:t>
            </a:r>
            <a:endParaRPr sz="1600" dirty="0">
              <a:latin typeface="+mj-lt"/>
              <a:cs typeface="Calibri"/>
            </a:endParaRPr>
          </a:p>
        </p:txBody>
      </p:sp>
      <p:pic>
        <p:nvPicPr>
          <p:cNvPr id="32" name="Рисунок 31" descr="Фрагменты головоломки">
            <a:extLst>
              <a:ext uri="{FF2B5EF4-FFF2-40B4-BE49-F238E27FC236}">
                <a16:creationId xmlns:a16="http://schemas.microsoft.com/office/drawing/2014/main" id="{51EB430E-7486-4353-9FE8-B0750B407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6136" y="1707654"/>
            <a:ext cx="504000" cy="504000"/>
          </a:xfrm>
          <a:prstGeom prst="rect">
            <a:avLst/>
          </a:prstGeom>
        </p:spPr>
      </p:pic>
      <p:pic>
        <p:nvPicPr>
          <p:cNvPr id="33" name="Рисунок 32" descr="Голова с шестеренками">
            <a:extLst>
              <a:ext uri="{FF2B5EF4-FFF2-40B4-BE49-F238E27FC236}">
                <a16:creationId xmlns:a16="http://schemas.microsoft.com/office/drawing/2014/main" id="{EEC907E0-1483-4D6F-B4BD-13C0A0C7A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6136" y="2643814"/>
            <a:ext cx="504000" cy="504000"/>
          </a:xfrm>
          <a:prstGeom prst="rect">
            <a:avLst/>
          </a:prstGeom>
        </p:spPr>
      </p:pic>
      <p:pic>
        <p:nvPicPr>
          <p:cNvPr id="34" name="Рисунок 33" descr="Социальная сеть">
            <a:extLst>
              <a:ext uri="{FF2B5EF4-FFF2-40B4-BE49-F238E27FC236}">
                <a16:creationId xmlns:a16="http://schemas.microsoft.com/office/drawing/2014/main" id="{EB3A78E6-5F34-4FD3-A133-F4BCAE1056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71257" y="2199336"/>
            <a:ext cx="504000" cy="504000"/>
          </a:xfrm>
          <a:prstGeom prst="rect">
            <a:avLst/>
          </a:prstGeom>
        </p:spPr>
      </p:pic>
      <p:pic>
        <p:nvPicPr>
          <p:cNvPr id="35" name="Рисунок 34" descr="Футбол">
            <a:extLst>
              <a:ext uri="{FF2B5EF4-FFF2-40B4-BE49-F238E27FC236}">
                <a16:creationId xmlns:a16="http://schemas.microsoft.com/office/drawing/2014/main" id="{85BF98ED-6561-4FCB-B3D5-84E902268A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6136" y="1131646"/>
            <a:ext cx="504000" cy="504000"/>
          </a:xfrm>
          <a:prstGeom prst="rect">
            <a:avLst/>
          </a:prstGeom>
        </p:spPr>
      </p:pic>
      <p:sp>
        <p:nvSpPr>
          <p:cNvPr id="38" name="object 50">
            <a:extLst>
              <a:ext uri="{FF2B5EF4-FFF2-40B4-BE49-F238E27FC236}">
                <a16:creationId xmlns:a16="http://schemas.microsoft.com/office/drawing/2014/main" id="{88ECC83C-E74F-4EFF-AFD6-D361B45D24D3}"/>
              </a:ext>
            </a:extLst>
          </p:cNvPr>
          <p:cNvSpPr/>
          <p:nvPr/>
        </p:nvSpPr>
        <p:spPr>
          <a:xfrm>
            <a:off x="6949653" y="2931790"/>
            <a:ext cx="2230859" cy="2023987"/>
          </a:xfrm>
          <a:custGeom>
            <a:avLst/>
            <a:gdLst/>
            <a:ahLst/>
            <a:cxnLst/>
            <a:rect l="l" t="t" r="r" b="b"/>
            <a:pathLst>
              <a:path w="3293745" h="2988309">
                <a:moveTo>
                  <a:pt x="2600609" y="2988252"/>
                </a:moveTo>
                <a:lnTo>
                  <a:pt x="2718347" y="2897014"/>
                </a:lnTo>
                <a:lnTo>
                  <a:pt x="2811084" y="2811097"/>
                </a:lnTo>
                <a:lnTo>
                  <a:pt x="2897001" y="2718359"/>
                </a:lnTo>
                <a:lnTo>
                  <a:pt x="2975673" y="2619225"/>
                </a:lnTo>
                <a:lnTo>
                  <a:pt x="3046677" y="2514117"/>
                </a:lnTo>
                <a:lnTo>
                  <a:pt x="3109588" y="2403459"/>
                </a:lnTo>
                <a:lnTo>
                  <a:pt x="3163984" y="2287676"/>
                </a:lnTo>
                <a:lnTo>
                  <a:pt x="3209440" y="2167191"/>
                </a:lnTo>
                <a:lnTo>
                  <a:pt x="3245532" y="2042428"/>
                </a:lnTo>
                <a:lnTo>
                  <a:pt x="3271837" y="1913810"/>
                </a:lnTo>
                <a:lnTo>
                  <a:pt x="3287930" y="1781762"/>
                </a:lnTo>
                <a:lnTo>
                  <a:pt x="3293389" y="1646707"/>
                </a:lnTo>
                <a:lnTo>
                  <a:pt x="3287930" y="1511652"/>
                </a:lnTo>
                <a:lnTo>
                  <a:pt x="3271837" y="1379603"/>
                </a:lnTo>
                <a:lnTo>
                  <a:pt x="3245532" y="1250985"/>
                </a:lnTo>
                <a:lnTo>
                  <a:pt x="3209440" y="1126222"/>
                </a:lnTo>
                <a:lnTo>
                  <a:pt x="3163984" y="1005736"/>
                </a:lnTo>
                <a:lnTo>
                  <a:pt x="3109588" y="889952"/>
                </a:lnTo>
                <a:lnTo>
                  <a:pt x="3046677" y="779294"/>
                </a:lnTo>
                <a:lnTo>
                  <a:pt x="2975673" y="674185"/>
                </a:lnTo>
                <a:lnTo>
                  <a:pt x="2897001" y="575049"/>
                </a:lnTo>
                <a:lnTo>
                  <a:pt x="2811084" y="482311"/>
                </a:lnTo>
                <a:lnTo>
                  <a:pt x="2718347" y="396393"/>
                </a:lnTo>
                <a:lnTo>
                  <a:pt x="2619212" y="317720"/>
                </a:lnTo>
                <a:lnTo>
                  <a:pt x="2514104" y="246715"/>
                </a:lnTo>
                <a:lnTo>
                  <a:pt x="2403446" y="183803"/>
                </a:lnTo>
                <a:lnTo>
                  <a:pt x="2287663" y="129407"/>
                </a:lnTo>
                <a:lnTo>
                  <a:pt x="2167178" y="83950"/>
                </a:lnTo>
                <a:lnTo>
                  <a:pt x="2042415" y="47857"/>
                </a:lnTo>
                <a:lnTo>
                  <a:pt x="1913797" y="21552"/>
                </a:lnTo>
                <a:lnTo>
                  <a:pt x="1781749" y="5458"/>
                </a:lnTo>
                <a:lnTo>
                  <a:pt x="1646694" y="0"/>
                </a:lnTo>
                <a:lnTo>
                  <a:pt x="1511639" y="5458"/>
                </a:lnTo>
                <a:lnTo>
                  <a:pt x="1379591" y="21552"/>
                </a:lnTo>
                <a:lnTo>
                  <a:pt x="1250974" y="47857"/>
                </a:lnTo>
                <a:lnTo>
                  <a:pt x="1126210" y="83950"/>
                </a:lnTo>
                <a:lnTo>
                  <a:pt x="1005725" y="129407"/>
                </a:lnTo>
                <a:lnTo>
                  <a:pt x="889942" y="183803"/>
                </a:lnTo>
                <a:lnTo>
                  <a:pt x="779285" y="246715"/>
                </a:lnTo>
                <a:lnTo>
                  <a:pt x="674177" y="317720"/>
                </a:lnTo>
                <a:lnTo>
                  <a:pt x="575042" y="396393"/>
                </a:lnTo>
                <a:lnTo>
                  <a:pt x="482304" y="482311"/>
                </a:lnTo>
                <a:lnTo>
                  <a:pt x="396387" y="575049"/>
                </a:lnTo>
                <a:lnTo>
                  <a:pt x="317715" y="674185"/>
                </a:lnTo>
                <a:lnTo>
                  <a:pt x="246712" y="779294"/>
                </a:lnTo>
                <a:lnTo>
                  <a:pt x="183800" y="889952"/>
                </a:lnTo>
                <a:lnTo>
                  <a:pt x="129405" y="1005736"/>
                </a:lnTo>
                <a:lnTo>
                  <a:pt x="83949" y="1126222"/>
                </a:lnTo>
                <a:lnTo>
                  <a:pt x="47857" y="1250985"/>
                </a:lnTo>
                <a:lnTo>
                  <a:pt x="21552" y="1379603"/>
                </a:lnTo>
                <a:lnTo>
                  <a:pt x="5458" y="1511652"/>
                </a:lnTo>
                <a:lnTo>
                  <a:pt x="0" y="1646707"/>
                </a:lnTo>
                <a:lnTo>
                  <a:pt x="5458" y="1781762"/>
                </a:lnTo>
                <a:lnTo>
                  <a:pt x="21552" y="1913810"/>
                </a:lnTo>
                <a:lnTo>
                  <a:pt x="47857" y="2042428"/>
                </a:lnTo>
                <a:lnTo>
                  <a:pt x="83949" y="2167191"/>
                </a:lnTo>
                <a:lnTo>
                  <a:pt x="129405" y="2287676"/>
                </a:lnTo>
                <a:lnTo>
                  <a:pt x="183800" y="2403459"/>
                </a:lnTo>
                <a:lnTo>
                  <a:pt x="246712" y="2514117"/>
                </a:lnTo>
                <a:lnTo>
                  <a:pt x="317715" y="2619225"/>
                </a:lnTo>
                <a:lnTo>
                  <a:pt x="396387" y="2718359"/>
                </a:lnTo>
                <a:lnTo>
                  <a:pt x="482304" y="2811097"/>
                </a:lnTo>
                <a:lnTo>
                  <a:pt x="575042" y="2897014"/>
                </a:lnTo>
                <a:lnTo>
                  <a:pt x="674177" y="2975686"/>
                </a:lnTo>
                <a:lnTo>
                  <a:pt x="692779" y="2988252"/>
                </a:lnTo>
              </a:path>
            </a:pathLst>
          </a:custGeom>
          <a:ln w="391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219" dirty="0"/>
          </a:p>
        </p:txBody>
      </p:sp>
      <p:sp>
        <p:nvSpPr>
          <p:cNvPr id="42" name="object 54">
            <a:extLst>
              <a:ext uri="{FF2B5EF4-FFF2-40B4-BE49-F238E27FC236}">
                <a16:creationId xmlns:a16="http://schemas.microsoft.com/office/drawing/2014/main" id="{55B7E1E0-4E8A-4E7F-90D1-FA20FEA6A735}"/>
              </a:ext>
            </a:extLst>
          </p:cNvPr>
          <p:cNvSpPr/>
          <p:nvPr/>
        </p:nvSpPr>
        <p:spPr>
          <a:xfrm>
            <a:off x="5417046" y="3252234"/>
            <a:ext cx="1991731" cy="1617875"/>
          </a:xfrm>
          <a:custGeom>
            <a:avLst/>
            <a:gdLst/>
            <a:ahLst/>
            <a:cxnLst/>
            <a:rect l="l" t="t" r="r" b="b"/>
            <a:pathLst>
              <a:path w="2940684" h="2352675">
                <a:moveTo>
                  <a:pt x="2646029" y="2352225"/>
                </a:moveTo>
                <a:lnTo>
                  <a:pt x="2720251" y="2244737"/>
                </a:lnTo>
                <a:lnTo>
                  <a:pt x="2776423" y="2145935"/>
                </a:lnTo>
                <a:lnTo>
                  <a:pt x="2824990" y="2042557"/>
                </a:lnTo>
                <a:lnTo>
                  <a:pt x="2865576" y="1934981"/>
                </a:lnTo>
                <a:lnTo>
                  <a:pt x="2897802" y="1823586"/>
                </a:lnTo>
                <a:lnTo>
                  <a:pt x="2921289" y="1708749"/>
                </a:lnTo>
                <a:lnTo>
                  <a:pt x="2935658" y="1590850"/>
                </a:lnTo>
                <a:lnTo>
                  <a:pt x="2940532" y="1470266"/>
                </a:lnTo>
                <a:lnTo>
                  <a:pt x="2935658" y="1349682"/>
                </a:lnTo>
                <a:lnTo>
                  <a:pt x="2921289" y="1231782"/>
                </a:lnTo>
                <a:lnTo>
                  <a:pt x="2897802" y="1116946"/>
                </a:lnTo>
                <a:lnTo>
                  <a:pt x="2865576" y="1005550"/>
                </a:lnTo>
                <a:lnTo>
                  <a:pt x="2824990" y="897974"/>
                </a:lnTo>
                <a:lnTo>
                  <a:pt x="2776423" y="794596"/>
                </a:lnTo>
                <a:lnTo>
                  <a:pt x="2720251" y="695795"/>
                </a:lnTo>
                <a:lnTo>
                  <a:pt x="2656854" y="601948"/>
                </a:lnTo>
                <a:lnTo>
                  <a:pt x="2586611" y="513435"/>
                </a:lnTo>
                <a:lnTo>
                  <a:pt x="2509899" y="430633"/>
                </a:lnTo>
                <a:lnTo>
                  <a:pt x="2427097" y="353921"/>
                </a:lnTo>
                <a:lnTo>
                  <a:pt x="2338583" y="283677"/>
                </a:lnTo>
                <a:lnTo>
                  <a:pt x="2244737" y="220281"/>
                </a:lnTo>
                <a:lnTo>
                  <a:pt x="2145935" y="164109"/>
                </a:lnTo>
                <a:lnTo>
                  <a:pt x="2042557" y="115541"/>
                </a:lnTo>
                <a:lnTo>
                  <a:pt x="1934981" y="74955"/>
                </a:lnTo>
                <a:lnTo>
                  <a:pt x="1823586" y="42730"/>
                </a:lnTo>
                <a:lnTo>
                  <a:pt x="1708749" y="19243"/>
                </a:lnTo>
                <a:lnTo>
                  <a:pt x="1590850" y="4873"/>
                </a:lnTo>
                <a:lnTo>
                  <a:pt x="1470266" y="0"/>
                </a:lnTo>
                <a:lnTo>
                  <a:pt x="1349682" y="4873"/>
                </a:lnTo>
                <a:lnTo>
                  <a:pt x="1231782" y="19243"/>
                </a:lnTo>
                <a:lnTo>
                  <a:pt x="1116946" y="42730"/>
                </a:lnTo>
                <a:lnTo>
                  <a:pt x="1005550" y="74955"/>
                </a:lnTo>
                <a:lnTo>
                  <a:pt x="897974" y="115541"/>
                </a:lnTo>
                <a:lnTo>
                  <a:pt x="794596" y="164109"/>
                </a:lnTo>
                <a:lnTo>
                  <a:pt x="695795" y="220281"/>
                </a:lnTo>
                <a:lnTo>
                  <a:pt x="601948" y="283677"/>
                </a:lnTo>
                <a:lnTo>
                  <a:pt x="513435" y="353921"/>
                </a:lnTo>
                <a:lnTo>
                  <a:pt x="430633" y="430633"/>
                </a:lnTo>
                <a:lnTo>
                  <a:pt x="353921" y="513435"/>
                </a:lnTo>
                <a:lnTo>
                  <a:pt x="283677" y="601948"/>
                </a:lnTo>
                <a:lnTo>
                  <a:pt x="220281" y="695795"/>
                </a:lnTo>
                <a:lnTo>
                  <a:pt x="164109" y="794596"/>
                </a:lnTo>
                <a:lnTo>
                  <a:pt x="115541" y="897974"/>
                </a:lnTo>
                <a:lnTo>
                  <a:pt x="74955" y="1005550"/>
                </a:lnTo>
                <a:lnTo>
                  <a:pt x="42730" y="1116946"/>
                </a:lnTo>
                <a:lnTo>
                  <a:pt x="19243" y="1231782"/>
                </a:lnTo>
                <a:lnTo>
                  <a:pt x="4873" y="1349682"/>
                </a:lnTo>
                <a:lnTo>
                  <a:pt x="0" y="1470266"/>
                </a:lnTo>
                <a:lnTo>
                  <a:pt x="4873" y="1590850"/>
                </a:lnTo>
                <a:lnTo>
                  <a:pt x="19243" y="1708749"/>
                </a:lnTo>
                <a:lnTo>
                  <a:pt x="42730" y="1823586"/>
                </a:lnTo>
                <a:lnTo>
                  <a:pt x="74955" y="1934981"/>
                </a:lnTo>
                <a:lnTo>
                  <a:pt x="115541" y="2042557"/>
                </a:lnTo>
                <a:lnTo>
                  <a:pt x="164109" y="2145935"/>
                </a:lnTo>
                <a:lnTo>
                  <a:pt x="220281" y="2244737"/>
                </a:lnTo>
                <a:lnTo>
                  <a:pt x="283677" y="2338583"/>
                </a:lnTo>
                <a:lnTo>
                  <a:pt x="294503" y="2352225"/>
                </a:lnTo>
              </a:path>
            </a:pathLst>
          </a:custGeom>
          <a:ln w="3492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219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3E8902C-A7AB-476A-B64C-578185AF45A7}"/>
              </a:ext>
            </a:extLst>
          </p:cNvPr>
          <p:cNvGrpSpPr/>
          <p:nvPr/>
        </p:nvGrpSpPr>
        <p:grpSpPr>
          <a:xfrm>
            <a:off x="539552" y="1239003"/>
            <a:ext cx="5040559" cy="2169499"/>
            <a:chOff x="567077" y="1707654"/>
            <a:chExt cx="5040559" cy="2169499"/>
          </a:xfrm>
        </p:grpSpPr>
        <p:sp>
          <p:nvSpPr>
            <p:cNvPr id="10" name="object 30">
              <a:extLst>
                <a:ext uri="{FF2B5EF4-FFF2-40B4-BE49-F238E27FC236}">
                  <a16:creationId xmlns:a16="http://schemas.microsoft.com/office/drawing/2014/main" id="{904C6EEA-50BD-4A01-8A36-FC7DDBC379A2}"/>
                </a:ext>
              </a:extLst>
            </p:cNvPr>
            <p:cNvSpPr/>
            <p:nvPr/>
          </p:nvSpPr>
          <p:spPr>
            <a:xfrm>
              <a:off x="1445451" y="2006897"/>
              <a:ext cx="32686" cy="29246"/>
            </a:xfrm>
            <a:custGeom>
              <a:avLst/>
              <a:gdLst/>
              <a:ahLst/>
              <a:cxnLst/>
              <a:rect l="l" t="t" r="r" b="b"/>
              <a:pathLst>
                <a:path w="48260" h="43179">
                  <a:moveTo>
                    <a:pt x="11749" y="0"/>
                  </a:moveTo>
                  <a:lnTo>
                    <a:pt x="3054" y="9858"/>
                  </a:lnTo>
                  <a:lnTo>
                    <a:pt x="0" y="25304"/>
                  </a:lnTo>
                  <a:lnTo>
                    <a:pt x="5115" y="35309"/>
                  </a:lnTo>
                  <a:lnTo>
                    <a:pt x="16229" y="41765"/>
                  </a:lnTo>
                  <a:lnTo>
                    <a:pt x="33571" y="43067"/>
                  </a:lnTo>
                  <a:lnTo>
                    <a:pt x="44013" y="34277"/>
                  </a:lnTo>
                  <a:lnTo>
                    <a:pt x="48056" y="20866"/>
                  </a:lnTo>
                  <a:lnTo>
                    <a:pt x="47155" y="14509"/>
                  </a:lnTo>
                  <a:lnTo>
                    <a:pt x="41335" y="5581"/>
                  </a:lnTo>
                  <a:lnTo>
                    <a:pt x="29696" y="238"/>
                  </a:lnTo>
                  <a:lnTo>
                    <a:pt x="11749" y="0"/>
                  </a:lnTo>
                  <a:close/>
                </a:path>
              </a:pathLst>
            </a:custGeom>
            <a:solidFill>
              <a:srgbClr val="E3173E"/>
            </a:solidFill>
          </p:spPr>
          <p:txBody>
            <a:bodyPr wrap="square" lIns="0" tIns="0" rIns="0" bIns="0" rtlCol="0"/>
            <a:lstStyle/>
            <a:p>
              <a:endParaRPr sz="1219" dirty="0"/>
            </a:p>
          </p:txBody>
        </p:sp>
        <p:sp>
          <p:nvSpPr>
            <p:cNvPr id="11" name="object 31">
              <a:extLst>
                <a:ext uri="{FF2B5EF4-FFF2-40B4-BE49-F238E27FC236}">
                  <a16:creationId xmlns:a16="http://schemas.microsoft.com/office/drawing/2014/main" id="{80E67191-917D-4AE2-825F-7DFBD3154B37}"/>
                </a:ext>
              </a:extLst>
            </p:cNvPr>
            <p:cNvSpPr/>
            <p:nvPr/>
          </p:nvSpPr>
          <p:spPr>
            <a:xfrm>
              <a:off x="722951" y="2178171"/>
              <a:ext cx="1478207" cy="1477777"/>
            </a:xfrm>
            <a:custGeom>
              <a:avLst/>
              <a:gdLst/>
              <a:ahLst/>
              <a:cxnLst/>
              <a:rect l="l" t="t" r="r" b="b"/>
              <a:pathLst>
                <a:path w="2182495" h="2181860">
                  <a:moveTo>
                    <a:pt x="1091057" y="0"/>
                  </a:moveTo>
                  <a:lnTo>
                    <a:pt x="1001703" y="3623"/>
                  </a:lnTo>
                  <a:lnTo>
                    <a:pt x="914315" y="14303"/>
                  </a:lnTo>
                  <a:lnTo>
                    <a:pt x="829176" y="31759"/>
                  </a:lnTo>
                  <a:lnTo>
                    <a:pt x="746568" y="55706"/>
                  </a:lnTo>
                  <a:lnTo>
                    <a:pt x="666774" y="85862"/>
                  </a:lnTo>
                  <a:lnTo>
                    <a:pt x="590077" y="121944"/>
                  </a:lnTo>
                  <a:lnTo>
                    <a:pt x="516761" y="163670"/>
                  </a:lnTo>
                  <a:lnTo>
                    <a:pt x="447108" y="210755"/>
                  </a:lnTo>
                  <a:lnTo>
                    <a:pt x="381401" y="262917"/>
                  </a:lnTo>
                  <a:lnTo>
                    <a:pt x="319924" y="319874"/>
                  </a:lnTo>
                  <a:lnTo>
                    <a:pt x="262958" y="381343"/>
                  </a:lnTo>
                  <a:lnTo>
                    <a:pt x="210787" y="447040"/>
                  </a:lnTo>
                  <a:lnTo>
                    <a:pt x="163695" y="516682"/>
                  </a:lnTo>
                  <a:lnTo>
                    <a:pt x="121963" y="589987"/>
                  </a:lnTo>
                  <a:lnTo>
                    <a:pt x="85876" y="666672"/>
                  </a:lnTo>
                  <a:lnTo>
                    <a:pt x="55715" y="746454"/>
                  </a:lnTo>
                  <a:lnTo>
                    <a:pt x="31764" y="829050"/>
                  </a:lnTo>
                  <a:lnTo>
                    <a:pt x="14306" y="914176"/>
                  </a:lnTo>
                  <a:lnTo>
                    <a:pt x="3623" y="1001551"/>
                  </a:lnTo>
                  <a:lnTo>
                    <a:pt x="0" y="1090891"/>
                  </a:lnTo>
                  <a:lnTo>
                    <a:pt x="3623" y="1180230"/>
                  </a:lnTo>
                  <a:lnTo>
                    <a:pt x="14306" y="1267603"/>
                  </a:lnTo>
                  <a:lnTo>
                    <a:pt x="31764" y="1352728"/>
                  </a:lnTo>
                  <a:lnTo>
                    <a:pt x="55715" y="1435323"/>
                  </a:lnTo>
                  <a:lnTo>
                    <a:pt x="85876" y="1515103"/>
                  </a:lnTo>
                  <a:lnTo>
                    <a:pt x="121963" y="1591787"/>
                  </a:lnTo>
                  <a:lnTo>
                    <a:pt x="163695" y="1665092"/>
                  </a:lnTo>
                  <a:lnTo>
                    <a:pt x="210787" y="1734733"/>
                  </a:lnTo>
                  <a:lnTo>
                    <a:pt x="262958" y="1800429"/>
                  </a:lnTo>
                  <a:lnTo>
                    <a:pt x="319924" y="1861897"/>
                  </a:lnTo>
                  <a:lnTo>
                    <a:pt x="381401" y="1918854"/>
                  </a:lnTo>
                  <a:lnTo>
                    <a:pt x="447108" y="1971016"/>
                  </a:lnTo>
                  <a:lnTo>
                    <a:pt x="516761" y="2018101"/>
                  </a:lnTo>
                  <a:lnTo>
                    <a:pt x="590077" y="2059826"/>
                  </a:lnTo>
                  <a:lnTo>
                    <a:pt x="666774" y="2095908"/>
                  </a:lnTo>
                  <a:lnTo>
                    <a:pt x="746568" y="2126064"/>
                  </a:lnTo>
                  <a:lnTo>
                    <a:pt x="829176" y="2150011"/>
                  </a:lnTo>
                  <a:lnTo>
                    <a:pt x="914315" y="2167467"/>
                  </a:lnTo>
                  <a:lnTo>
                    <a:pt x="1001703" y="2178147"/>
                  </a:lnTo>
                  <a:lnTo>
                    <a:pt x="1091057" y="2181771"/>
                  </a:lnTo>
                  <a:lnTo>
                    <a:pt x="1180410" y="2178147"/>
                  </a:lnTo>
                  <a:lnTo>
                    <a:pt x="1267798" y="2167467"/>
                  </a:lnTo>
                  <a:lnTo>
                    <a:pt x="1281470" y="2164664"/>
                  </a:lnTo>
                  <a:lnTo>
                    <a:pt x="1091057" y="2164664"/>
                  </a:lnTo>
                  <a:lnTo>
                    <a:pt x="1003104" y="2161097"/>
                  </a:lnTo>
                  <a:lnTo>
                    <a:pt x="917087" y="2150584"/>
                  </a:lnTo>
                  <a:lnTo>
                    <a:pt x="833282" y="2133403"/>
                  </a:lnTo>
                  <a:lnTo>
                    <a:pt x="751969" y="2109832"/>
                  </a:lnTo>
                  <a:lnTo>
                    <a:pt x="673426" y="2080149"/>
                  </a:lnTo>
                  <a:lnTo>
                    <a:pt x="597931" y="2044633"/>
                  </a:lnTo>
                  <a:lnTo>
                    <a:pt x="525764" y="2003563"/>
                  </a:lnTo>
                  <a:lnTo>
                    <a:pt x="457202" y="1957217"/>
                  </a:lnTo>
                  <a:lnTo>
                    <a:pt x="392524" y="1905873"/>
                  </a:lnTo>
                  <a:lnTo>
                    <a:pt x="332009" y="1849810"/>
                  </a:lnTo>
                  <a:lnTo>
                    <a:pt x="275936" y="1789306"/>
                  </a:lnTo>
                  <a:lnTo>
                    <a:pt x="224582" y="1724641"/>
                  </a:lnTo>
                  <a:lnTo>
                    <a:pt x="178227" y="1656091"/>
                  </a:lnTo>
                  <a:lnTo>
                    <a:pt x="137148" y="1583936"/>
                  </a:lnTo>
                  <a:lnTo>
                    <a:pt x="101626" y="1508455"/>
                  </a:lnTo>
                  <a:lnTo>
                    <a:pt x="71937" y="1429925"/>
                  </a:lnTo>
                  <a:lnTo>
                    <a:pt x="48361" y="1348625"/>
                  </a:lnTo>
                  <a:lnTo>
                    <a:pt x="31176" y="1264834"/>
                  </a:lnTo>
                  <a:lnTo>
                    <a:pt x="20661" y="1178830"/>
                  </a:lnTo>
                  <a:lnTo>
                    <a:pt x="17094" y="1090891"/>
                  </a:lnTo>
                  <a:lnTo>
                    <a:pt x="20661" y="1002951"/>
                  </a:lnTo>
                  <a:lnTo>
                    <a:pt x="31176" y="916945"/>
                  </a:lnTo>
                  <a:lnTo>
                    <a:pt x="48361" y="833152"/>
                  </a:lnTo>
                  <a:lnTo>
                    <a:pt x="71937" y="751850"/>
                  </a:lnTo>
                  <a:lnTo>
                    <a:pt x="101626" y="673319"/>
                  </a:lnTo>
                  <a:lnTo>
                    <a:pt x="137148" y="597835"/>
                  </a:lnTo>
                  <a:lnTo>
                    <a:pt x="178227" y="525679"/>
                  </a:lnTo>
                  <a:lnTo>
                    <a:pt x="224582" y="457128"/>
                  </a:lnTo>
                  <a:lnTo>
                    <a:pt x="275936" y="392460"/>
                  </a:lnTo>
                  <a:lnTo>
                    <a:pt x="332009" y="331955"/>
                  </a:lnTo>
                  <a:lnTo>
                    <a:pt x="392524" y="275891"/>
                  </a:lnTo>
                  <a:lnTo>
                    <a:pt x="457202" y="224546"/>
                  </a:lnTo>
                  <a:lnTo>
                    <a:pt x="525764" y="178198"/>
                  </a:lnTo>
                  <a:lnTo>
                    <a:pt x="597931" y="137127"/>
                  </a:lnTo>
                  <a:lnTo>
                    <a:pt x="673426" y="101611"/>
                  </a:lnTo>
                  <a:lnTo>
                    <a:pt x="751969" y="71927"/>
                  </a:lnTo>
                  <a:lnTo>
                    <a:pt x="833282" y="48355"/>
                  </a:lnTo>
                  <a:lnTo>
                    <a:pt x="917087" y="31173"/>
                  </a:lnTo>
                  <a:lnTo>
                    <a:pt x="1003104" y="20660"/>
                  </a:lnTo>
                  <a:lnTo>
                    <a:pt x="1091057" y="17094"/>
                  </a:lnTo>
                  <a:lnTo>
                    <a:pt x="1281408" y="17094"/>
                  </a:lnTo>
                  <a:lnTo>
                    <a:pt x="1267798" y="14303"/>
                  </a:lnTo>
                  <a:lnTo>
                    <a:pt x="1180410" y="3623"/>
                  </a:lnTo>
                  <a:lnTo>
                    <a:pt x="1091057" y="0"/>
                  </a:lnTo>
                  <a:close/>
                </a:path>
                <a:path w="2182495" h="2181860">
                  <a:moveTo>
                    <a:pt x="1281408" y="17094"/>
                  </a:moveTo>
                  <a:lnTo>
                    <a:pt x="1091057" y="17094"/>
                  </a:lnTo>
                  <a:lnTo>
                    <a:pt x="1179009" y="20660"/>
                  </a:lnTo>
                  <a:lnTo>
                    <a:pt x="1265026" y="31173"/>
                  </a:lnTo>
                  <a:lnTo>
                    <a:pt x="1348831" y="48355"/>
                  </a:lnTo>
                  <a:lnTo>
                    <a:pt x="1430144" y="71927"/>
                  </a:lnTo>
                  <a:lnTo>
                    <a:pt x="1508687" y="101611"/>
                  </a:lnTo>
                  <a:lnTo>
                    <a:pt x="1584182" y="137127"/>
                  </a:lnTo>
                  <a:lnTo>
                    <a:pt x="1656349" y="178198"/>
                  </a:lnTo>
                  <a:lnTo>
                    <a:pt x="1724911" y="224546"/>
                  </a:lnTo>
                  <a:lnTo>
                    <a:pt x="1789589" y="275891"/>
                  </a:lnTo>
                  <a:lnTo>
                    <a:pt x="1850104" y="331955"/>
                  </a:lnTo>
                  <a:lnTo>
                    <a:pt x="1906177" y="392460"/>
                  </a:lnTo>
                  <a:lnTo>
                    <a:pt x="1957531" y="457128"/>
                  </a:lnTo>
                  <a:lnTo>
                    <a:pt x="2003886" y="525679"/>
                  </a:lnTo>
                  <a:lnTo>
                    <a:pt x="2044965" y="597835"/>
                  </a:lnTo>
                  <a:lnTo>
                    <a:pt x="2080487" y="673319"/>
                  </a:lnTo>
                  <a:lnTo>
                    <a:pt x="2110176" y="751850"/>
                  </a:lnTo>
                  <a:lnTo>
                    <a:pt x="2133752" y="833152"/>
                  </a:lnTo>
                  <a:lnTo>
                    <a:pt x="2150937" y="916945"/>
                  </a:lnTo>
                  <a:lnTo>
                    <a:pt x="2161452" y="1002951"/>
                  </a:lnTo>
                  <a:lnTo>
                    <a:pt x="2165019" y="1090891"/>
                  </a:lnTo>
                  <a:lnTo>
                    <a:pt x="2161452" y="1178830"/>
                  </a:lnTo>
                  <a:lnTo>
                    <a:pt x="2150937" y="1264834"/>
                  </a:lnTo>
                  <a:lnTo>
                    <a:pt x="2133752" y="1348625"/>
                  </a:lnTo>
                  <a:lnTo>
                    <a:pt x="2110176" y="1429925"/>
                  </a:lnTo>
                  <a:lnTo>
                    <a:pt x="2080487" y="1508455"/>
                  </a:lnTo>
                  <a:lnTo>
                    <a:pt x="2044965" y="1583936"/>
                  </a:lnTo>
                  <a:lnTo>
                    <a:pt x="2003886" y="1656091"/>
                  </a:lnTo>
                  <a:lnTo>
                    <a:pt x="1957531" y="1724641"/>
                  </a:lnTo>
                  <a:lnTo>
                    <a:pt x="1906177" y="1789306"/>
                  </a:lnTo>
                  <a:lnTo>
                    <a:pt x="1850104" y="1849810"/>
                  </a:lnTo>
                  <a:lnTo>
                    <a:pt x="1789589" y="1905873"/>
                  </a:lnTo>
                  <a:lnTo>
                    <a:pt x="1724911" y="1957217"/>
                  </a:lnTo>
                  <a:lnTo>
                    <a:pt x="1656349" y="2003563"/>
                  </a:lnTo>
                  <a:lnTo>
                    <a:pt x="1584182" y="2044633"/>
                  </a:lnTo>
                  <a:lnTo>
                    <a:pt x="1508687" y="2080149"/>
                  </a:lnTo>
                  <a:lnTo>
                    <a:pt x="1430144" y="2109832"/>
                  </a:lnTo>
                  <a:lnTo>
                    <a:pt x="1348831" y="2133403"/>
                  </a:lnTo>
                  <a:lnTo>
                    <a:pt x="1265026" y="2150584"/>
                  </a:lnTo>
                  <a:lnTo>
                    <a:pt x="1179009" y="2161097"/>
                  </a:lnTo>
                  <a:lnTo>
                    <a:pt x="1091057" y="2164664"/>
                  </a:lnTo>
                  <a:lnTo>
                    <a:pt x="1281470" y="2164664"/>
                  </a:lnTo>
                  <a:lnTo>
                    <a:pt x="1352938" y="2150011"/>
                  </a:lnTo>
                  <a:lnTo>
                    <a:pt x="1435547" y="2126064"/>
                  </a:lnTo>
                  <a:lnTo>
                    <a:pt x="1515341" y="2095908"/>
                  </a:lnTo>
                  <a:lnTo>
                    <a:pt x="1592038" y="2059826"/>
                  </a:lnTo>
                  <a:lnTo>
                    <a:pt x="1665355" y="2018101"/>
                  </a:lnTo>
                  <a:lnTo>
                    <a:pt x="1735009" y="1971016"/>
                  </a:lnTo>
                  <a:lnTo>
                    <a:pt x="1800717" y="1918854"/>
                  </a:lnTo>
                  <a:lnTo>
                    <a:pt x="1862196" y="1861897"/>
                  </a:lnTo>
                  <a:lnTo>
                    <a:pt x="1919162" y="1800429"/>
                  </a:lnTo>
                  <a:lnTo>
                    <a:pt x="1971334" y="1734733"/>
                  </a:lnTo>
                  <a:lnTo>
                    <a:pt x="2018427" y="1665092"/>
                  </a:lnTo>
                  <a:lnTo>
                    <a:pt x="2060160" y="1591787"/>
                  </a:lnTo>
                  <a:lnTo>
                    <a:pt x="2096248" y="1515103"/>
                  </a:lnTo>
                  <a:lnTo>
                    <a:pt x="2126410" y="1435323"/>
                  </a:lnTo>
                  <a:lnTo>
                    <a:pt x="2150361" y="1352728"/>
                  </a:lnTo>
                  <a:lnTo>
                    <a:pt x="2167820" y="1267603"/>
                  </a:lnTo>
                  <a:lnTo>
                    <a:pt x="2178502" y="1180230"/>
                  </a:lnTo>
                  <a:lnTo>
                    <a:pt x="2182126" y="1090891"/>
                  </a:lnTo>
                  <a:lnTo>
                    <a:pt x="2178502" y="1001551"/>
                  </a:lnTo>
                  <a:lnTo>
                    <a:pt x="2167820" y="914176"/>
                  </a:lnTo>
                  <a:lnTo>
                    <a:pt x="2150361" y="829050"/>
                  </a:lnTo>
                  <a:lnTo>
                    <a:pt x="2126410" y="746454"/>
                  </a:lnTo>
                  <a:lnTo>
                    <a:pt x="2096248" y="666672"/>
                  </a:lnTo>
                  <a:lnTo>
                    <a:pt x="2060160" y="589987"/>
                  </a:lnTo>
                  <a:lnTo>
                    <a:pt x="2018427" y="516682"/>
                  </a:lnTo>
                  <a:lnTo>
                    <a:pt x="1971334" y="447040"/>
                  </a:lnTo>
                  <a:lnTo>
                    <a:pt x="1919162" y="381343"/>
                  </a:lnTo>
                  <a:lnTo>
                    <a:pt x="1862196" y="319874"/>
                  </a:lnTo>
                  <a:lnTo>
                    <a:pt x="1800717" y="262917"/>
                  </a:lnTo>
                  <a:lnTo>
                    <a:pt x="1735009" y="210755"/>
                  </a:lnTo>
                  <a:lnTo>
                    <a:pt x="1665355" y="163670"/>
                  </a:lnTo>
                  <a:lnTo>
                    <a:pt x="1592038" y="121944"/>
                  </a:lnTo>
                  <a:lnTo>
                    <a:pt x="1515341" y="85862"/>
                  </a:lnTo>
                  <a:lnTo>
                    <a:pt x="1435547" y="55706"/>
                  </a:lnTo>
                  <a:lnTo>
                    <a:pt x="1352938" y="31759"/>
                  </a:lnTo>
                  <a:lnTo>
                    <a:pt x="1281408" y="17094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sz="1219" dirty="0"/>
            </a:p>
          </p:txBody>
        </p:sp>
        <p:sp>
          <p:nvSpPr>
            <p:cNvPr id="12" name="object 32">
              <a:extLst>
                <a:ext uri="{FF2B5EF4-FFF2-40B4-BE49-F238E27FC236}">
                  <a16:creationId xmlns:a16="http://schemas.microsoft.com/office/drawing/2014/main" id="{D503AE1F-0D5F-4AE3-8F18-6DF1F7AB900B}"/>
                </a:ext>
              </a:extLst>
            </p:cNvPr>
            <p:cNvSpPr/>
            <p:nvPr/>
          </p:nvSpPr>
          <p:spPr>
            <a:xfrm>
              <a:off x="567077" y="2021202"/>
              <a:ext cx="1640350" cy="1792171"/>
            </a:xfrm>
            <a:custGeom>
              <a:avLst/>
              <a:gdLst/>
              <a:ahLst/>
              <a:cxnLst/>
              <a:rect l="l" t="t" r="r" b="b"/>
              <a:pathLst>
                <a:path w="2421890" h="2646045">
                  <a:moveTo>
                    <a:pt x="1309179" y="0"/>
                  </a:moveTo>
                  <a:lnTo>
                    <a:pt x="1201815" y="5299"/>
                  </a:lnTo>
                  <a:lnTo>
                    <a:pt x="1096840" y="19025"/>
                  </a:lnTo>
                  <a:lnTo>
                    <a:pt x="994590" y="40842"/>
                  </a:lnTo>
                  <a:lnTo>
                    <a:pt x="895403" y="70410"/>
                  </a:lnTo>
                  <a:lnTo>
                    <a:pt x="799616" y="107394"/>
                  </a:lnTo>
                  <a:lnTo>
                    <a:pt x="707565" y="151456"/>
                  </a:lnTo>
                  <a:lnTo>
                    <a:pt x="619589" y="202259"/>
                  </a:lnTo>
                  <a:lnTo>
                    <a:pt x="536024" y="259465"/>
                  </a:lnTo>
                  <a:lnTo>
                    <a:pt x="457206" y="322738"/>
                  </a:lnTo>
                  <a:lnTo>
                    <a:pt x="383474" y="391739"/>
                  </a:lnTo>
                  <a:lnTo>
                    <a:pt x="315165" y="466132"/>
                  </a:lnTo>
                  <a:lnTo>
                    <a:pt x="252614" y="545579"/>
                  </a:lnTo>
                  <a:lnTo>
                    <a:pt x="196161" y="629743"/>
                  </a:lnTo>
                  <a:lnTo>
                    <a:pt x="146140" y="718287"/>
                  </a:lnTo>
                  <a:lnTo>
                    <a:pt x="102891" y="810874"/>
                  </a:lnTo>
                  <a:lnTo>
                    <a:pt x="66749" y="907166"/>
                  </a:lnTo>
                  <a:lnTo>
                    <a:pt x="38052" y="1006826"/>
                  </a:lnTo>
                  <a:lnTo>
                    <a:pt x="17136" y="1109517"/>
                  </a:lnTo>
                  <a:lnTo>
                    <a:pt x="4340" y="1214901"/>
                  </a:lnTo>
                  <a:lnTo>
                    <a:pt x="0" y="1322641"/>
                  </a:lnTo>
                  <a:lnTo>
                    <a:pt x="4388" y="1430972"/>
                  </a:lnTo>
                  <a:lnTo>
                    <a:pt x="17323" y="1536920"/>
                  </a:lnTo>
                  <a:lnTo>
                    <a:pt x="38464" y="1640142"/>
                  </a:lnTo>
                  <a:lnTo>
                    <a:pt x="67468" y="1740296"/>
                  </a:lnTo>
                  <a:lnTo>
                    <a:pt x="103991" y="1837037"/>
                  </a:lnTo>
                  <a:lnTo>
                    <a:pt x="147691" y="1930024"/>
                  </a:lnTo>
                  <a:lnTo>
                    <a:pt x="198226" y="2018912"/>
                  </a:lnTo>
                  <a:lnTo>
                    <a:pt x="255252" y="2103359"/>
                  </a:lnTo>
                  <a:lnTo>
                    <a:pt x="318428" y="2183022"/>
                  </a:lnTo>
                  <a:lnTo>
                    <a:pt x="387410" y="2257558"/>
                  </a:lnTo>
                  <a:lnTo>
                    <a:pt x="461881" y="2326643"/>
                  </a:lnTo>
                  <a:lnTo>
                    <a:pt x="541422" y="2389875"/>
                  </a:lnTo>
                  <a:lnTo>
                    <a:pt x="625767" y="2446970"/>
                  </a:lnTo>
                  <a:lnTo>
                    <a:pt x="714548" y="2497565"/>
                  </a:lnTo>
                  <a:lnTo>
                    <a:pt x="807422" y="2541318"/>
                  </a:lnTo>
                  <a:lnTo>
                    <a:pt x="904046" y="2577885"/>
                  </a:lnTo>
                  <a:lnTo>
                    <a:pt x="1004078" y="2606924"/>
                  </a:lnTo>
                  <a:lnTo>
                    <a:pt x="1107175" y="2628090"/>
                  </a:lnTo>
                  <a:lnTo>
                    <a:pt x="1212994" y="2641042"/>
                  </a:lnTo>
                  <a:lnTo>
                    <a:pt x="1321193" y="2645435"/>
                  </a:lnTo>
                  <a:lnTo>
                    <a:pt x="1389593" y="2643684"/>
                  </a:lnTo>
                  <a:lnTo>
                    <a:pt x="1457098" y="2638487"/>
                  </a:lnTo>
                  <a:lnTo>
                    <a:pt x="1523623" y="2629932"/>
                  </a:lnTo>
                  <a:lnTo>
                    <a:pt x="1532497" y="2628328"/>
                  </a:lnTo>
                  <a:lnTo>
                    <a:pt x="1321193" y="2628328"/>
                  </a:lnTo>
                  <a:lnTo>
                    <a:pt x="1214394" y="2623991"/>
                  </a:lnTo>
                  <a:lnTo>
                    <a:pt x="1109944" y="2611207"/>
                  </a:lnTo>
                  <a:lnTo>
                    <a:pt x="1008182" y="2590315"/>
                  </a:lnTo>
                  <a:lnTo>
                    <a:pt x="909445" y="2561652"/>
                  </a:lnTo>
                  <a:lnTo>
                    <a:pt x="814072" y="2525557"/>
                  </a:lnTo>
                  <a:lnTo>
                    <a:pt x="722402" y="2482370"/>
                  </a:lnTo>
                  <a:lnTo>
                    <a:pt x="634771" y="2432429"/>
                  </a:lnTo>
                  <a:lnTo>
                    <a:pt x="551519" y="2376072"/>
                  </a:lnTo>
                  <a:lnTo>
                    <a:pt x="472984" y="2313638"/>
                  </a:lnTo>
                  <a:lnTo>
                    <a:pt x="399503" y="2245466"/>
                  </a:lnTo>
                  <a:lnTo>
                    <a:pt x="331416" y="2171894"/>
                  </a:lnTo>
                  <a:lnTo>
                    <a:pt x="269060" y="2093261"/>
                  </a:lnTo>
                  <a:lnTo>
                    <a:pt x="212773" y="2009906"/>
                  </a:lnTo>
                  <a:lnTo>
                    <a:pt x="162894" y="1922167"/>
                  </a:lnTo>
                  <a:lnTo>
                    <a:pt x="119761" y="1830384"/>
                  </a:lnTo>
                  <a:lnTo>
                    <a:pt x="83712" y="1734893"/>
                  </a:lnTo>
                  <a:lnTo>
                    <a:pt x="55085" y="1636035"/>
                  </a:lnTo>
                  <a:lnTo>
                    <a:pt x="34218" y="1534148"/>
                  </a:lnTo>
                  <a:lnTo>
                    <a:pt x="21450" y="1429571"/>
                  </a:lnTo>
                  <a:lnTo>
                    <a:pt x="17119" y="1322641"/>
                  </a:lnTo>
                  <a:lnTo>
                    <a:pt x="21385" y="1216515"/>
                  </a:lnTo>
                  <a:lnTo>
                    <a:pt x="33964" y="1112704"/>
                  </a:lnTo>
                  <a:lnTo>
                    <a:pt x="54523" y="1011539"/>
                  </a:lnTo>
                  <a:lnTo>
                    <a:pt x="82734" y="913352"/>
                  </a:lnTo>
                  <a:lnTo>
                    <a:pt x="118264" y="818472"/>
                  </a:lnTo>
                  <a:lnTo>
                    <a:pt x="160785" y="727230"/>
                  </a:lnTo>
                  <a:lnTo>
                    <a:pt x="209965" y="639958"/>
                  </a:lnTo>
                  <a:lnTo>
                    <a:pt x="265473" y="556986"/>
                  </a:lnTo>
                  <a:lnTo>
                    <a:pt x="326979" y="478645"/>
                  </a:lnTo>
                  <a:lnTo>
                    <a:pt x="394152" y="405266"/>
                  </a:lnTo>
                  <a:lnTo>
                    <a:pt x="466662" y="337180"/>
                  </a:lnTo>
                  <a:lnTo>
                    <a:pt x="544178" y="274717"/>
                  </a:lnTo>
                  <a:lnTo>
                    <a:pt x="626370" y="218208"/>
                  </a:lnTo>
                  <a:lnTo>
                    <a:pt x="712907" y="167985"/>
                  </a:lnTo>
                  <a:lnTo>
                    <a:pt x="803458" y="124377"/>
                  </a:lnTo>
                  <a:lnTo>
                    <a:pt x="897694" y="87716"/>
                  </a:lnTo>
                  <a:lnTo>
                    <a:pt x="995282" y="58333"/>
                  </a:lnTo>
                  <a:lnTo>
                    <a:pt x="1095893" y="36558"/>
                  </a:lnTo>
                  <a:lnTo>
                    <a:pt x="1199196" y="22723"/>
                  </a:lnTo>
                  <a:lnTo>
                    <a:pt x="1304861" y="17157"/>
                  </a:lnTo>
                  <a:lnTo>
                    <a:pt x="1309179" y="0"/>
                  </a:lnTo>
                  <a:close/>
                </a:path>
                <a:path w="2421890" h="2646045">
                  <a:moveTo>
                    <a:pt x="2406129" y="2046287"/>
                  </a:moveTo>
                  <a:lnTo>
                    <a:pt x="2369794" y="2097976"/>
                  </a:lnTo>
                  <a:lnTo>
                    <a:pt x="2331070" y="2147791"/>
                  </a:lnTo>
                  <a:lnTo>
                    <a:pt x="2290041" y="2195650"/>
                  </a:lnTo>
                  <a:lnTo>
                    <a:pt x="2246792" y="2241468"/>
                  </a:lnTo>
                  <a:lnTo>
                    <a:pt x="2201405" y="2285160"/>
                  </a:lnTo>
                  <a:lnTo>
                    <a:pt x="2153965" y="2326643"/>
                  </a:lnTo>
                  <a:lnTo>
                    <a:pt x="2104556" y="2365833"/>
                  </a:lnTo>
                  <a:lnTo>
                    <a:pt x="2053262" y="2402645"/>
                  </a:lnTo>
                  <a:lnTo>
                    <a:pt x="2000166" y="2436995"/>
                  </a:lnTo>
                  <a:lnTo>
                    <a:pt x="1945352" y="2468800"/>
                  </a:lnTo>
                  <a:lnTo>
                    <a:pt x="1888905" y="2497975"/>
                  </a:lnTo>
                  <a:lnTo>
                    <a:pt x="1830907" y="2524436"/>
                  </a:lnTo>
                  <a:lnTo>
                    <a:pt x="1771444" y="2548099"/>
                  </a:lnTo>
                  <a:lnTo>
                    <a:pt x="1710598" y="2568879"/>
                  </a:lnTo>
                  <a:lnTo>
                    <a:pt x="1648454" y="2586694"/>
                  </a:lnTo>
                  <a:lnTo>
                    <a:pt x="1585095" y="2601458"/>
                  </a:lnTo>
                  <a:lnTo>
                    <a:pt x="1520606" y="2613087"/>
                  </a:lnTo>
                  <a:lnTo>
                    <a:pt x="1455070" y="2621498"/>
                  </a:lnTo>
                  <a:lnTo>
                    <a:pt x="1388571" y="2626607"/>
                  </a:lnTo>
                  <a:lnTo>
                    <a:pt x="1321193" y="2628328"/>
                  </a:lnTo>
                  <a:lnTo>
                    <a:pt x="1532497" y="2628328"/>
                  </a:lnTo>
                  <a:lnTo>
                    <a:pt x="1589083" y="2618102"/>
                  </a:lnTo>
                  <a:lnTo>
                    <a:pt x="1653392" y="2603085"/>
                  </a:lnTo>
                  <a:lnTo>
                    <a:pt x="1716465" y="2584966"/>
                  </a:lnTo>
                  <a:lnTo>
                    <a:pt x="1778215" y="2563830"/>
                  </a:lnTo>
                  <a:lnTo>
                    <a:pt x="1838559" y="2539763"/>
                  </a:lnTo>
                  <a:lnTo>
                    <a:pt x="1897410" y="2512852"/>
                  </a:lnTo>
                  <a:lnTo>
                    <a:pt x="1954682" y="2483181"/>
                  </a:lnTo>
                  <a:lnTo>
                    <a:pt x="2010290" y="2450837"/>
                  </a:lnTo>
                  <a:lnTo>
                    <a:pt x="2064150" y="2415906"/>
                  </a:lnTo>
                  <a:lnTo>
                    <a:pt x="2116174" y="2378472"/>
                  </a:lnTo>
                  <a:lnTo>
                    <a:pt x="2166278" y="2338623"/>
                  </a:lnTo>
                  <a:lnTo>
                    <a:pt x="2214376" y="2296443"/>
                  </a:lnTo>
                  <a:lnTo>
                    <a:pt x="2260383" y="2252019"/>
                  </a:lnTo>
                  <a:lnTo>
                    <a:pt x="2304213" y="2205435"/>
                  </a:lnTo>
                  <a:lnTo>
                    <a:pt x="2345781" y="2156779"/>
                  </a:lnTo>
                  <a:lnTo>
                    <a:pt x="2385001" y="2106135"/>
                  </a:lnTo>
                  <a:lnTo>
                    <a:pt x="2421788" y="2053589"/>
                  </a:lnTo>
                  <a:lnTo>
                    <a:pt x="2406129" y="2046287"/>
                  </a:lnTo>
                  <a:close/>
                </a:path>
              </a:pathLst>
            </a:custGeom>
            <a:solidFill>
              <a:srgbClr val="E3173E"/>
            </a:solidFill>
          </p:spPr>
          <p:txBody>
            <a:bodyPr wrap="square" lIns="0" tIns="0" rIns="0" bIns="0" rtlCol="0"/>
            <a:lstStyle/>
            <a:p>
              <a:endParaRPr sz="1219" dirty="0"/>
            </a:p>
          </p:txBody>
        </p:sp>
        <p:sp>
          <p:nvSpPr>
            <p:cNvPr id="13" name="object 33">
              <a:extLst>
                <a:ext uri="{FF2B5EF4-FFF2-40B4-BE49-F238E27FC236}">
                  <a16:creationId xmlns:a16="http://schemas.microsoft.com/office/drawing/2014/main" id="{747A83BD-6D59-4C6D-AFF6-01CF6488755E}"/>
                </a:ext>
              </a:extLst>
            </p:cNvPr>
            <p:cNvSpPr/>
            <p:nvPr/>
          </p:nvSpPr>
          <p:spPr>
            <a:xfrm>
              <a:off x="1461582" y="3748987"/>
              <a:ext cx="89028" cy="128166"/>
            </a:xfrm>
            <a:custGeom>
              <a:avLst/>
              <a:gdLst/>
              <a:ahLst/>
              <a:cxnLst/>
              <a:rect l="l" t="t" r="r" b="b"/>
              <a:pathLst>
                <a:path w="131444" h="189229">
                  <a:moveTo>
                    <a:pt x="66382" y="0"/>
                  </a:moveTo>
                  <a:lnTo>
                    <a:pt x="0" y="188925"/>
                  </a:lnTo>
                  <a:lnTo>
                    <a:pt x="130987" y="183896"/>
                  </a:lnTo>
                  <a:lnTo>
                    <a:pt x="66382" y="0"/>
                  </a:lnTo>
                  <a:close/>
                </a:path>
              </a:pathLst>
            </a:custGeom>
            <a:solidFill>
              <a:srgbClr val="E3173E"/>
            </a:solidFill>
          </p:spPr>
          <p:txBody>
            <a:bodyPr wrap="square" lIns="0" tIns="0" rIns="0" bIns="0" rtlCol="0"/>
            <a:lstStyle/>
            <a:p>
              <a:endParaRPr sz="1219" dirty="0"/>
            </a:p>
          </p:txBody>
        </p:sp>
        <p:sp>
          <p:nvSpPr>
            <p:cNvPr id="14" name="object 34">
              <a:extLst>
                <a:ext uri="{FF2B5EF4-FFF2-40B4-BE49-F238E27FC236}">
                  <a16:creationId xmlns:a16="http://schemas.microsoft.com/office/drawing/2014/main" id="{9F947364-B622-46CA-B96F-824D960DCF34}"/>
                </a:ext>
              </a:extLst>
            </p:cNvPr>
            <p:cNvSpPr/>
            <p:nvPr/>
          </p:nvSpPr>
          <p:spPr>
            <a:xfrm>
              <a:off x="1935229" y="1933186"/>
              <a:ext cx="1231450" cy="372885"/>
            </a:xfrm>
            <a:custGeom>
              <a:avLst/>
              <a:gdLst/>
              <a:ahLst/>
              <a:cxnLst/>
              <a:rect l="l" t="t" r="r" b="b"/>
              <a:pathLst>
                <a:path w="2419985" h="550545">
                  <a:moveTo>
                    <a:pt x="0" y="550138"/>
                  </a:moveTo>
                  <a:lnTo>
                    <a:pt x="2419667" y="0"/>
                  </a:lnTo>
                </a:path>
              </a:pathLst>
            </a:custGeom>
            <a:ln w="9525">
              <a:solidFill>
                <a:srgbClr val="E3173E"/>
              </a:solidFill>
            </a:ln>
          </p:spPr>
          <p:txBody>
            <a:bodyPr wrap="square" lIns="0" tIns="0" rIns="0" bIns="0" rtlCol="0"/>
            <a:lstStyle/>
            <a:p>
              <a:endParaRPr sz="1219" dirty="0"/>
            </a:p>
          </p:txBody>
        </p:sp>
        <p:sp>
          <p:nvSpPr>
            <p:cNvPr id="15" name="object 35">
              <a:extLst>
                <a:ext uri="{FF2B5EF4-FFF2-40B4-BE49-F238E27FC236}">
                  <a16:creationId xmlns:a16="http://schemas.microsoft.com/office/drawing/2014/main" id="{EAD27ED2-ABED-482D-A63B-763B0E4BF191}"/>
                </a:ext>
              </a:extLst>
            </p:cNvPr>
            <p:cNvSpPr/>
            <p:nvPr/>
          </p:nvSpPr>
          <p:spPr>
            <a:xfrm>
              <a:off x="2194375" y="2598669"/>
              <a:ext cx="1025293" cy="113973"/>
            </a:xfrm>
            <a:custGeom>
              <a:avLst/>
              <a:gdLst/>
              <a:ahLst/>
              <a:cxnLst/>
              <a:rect l="l" t="t" r="r" b="b"/>
              <a:pathLst>
                <a:path w="2014854" h="168275">
                  <a:moveTo>
                    <a:pt x="0" y="167766"/>
                  </a:moveTo>
                  <a:lnTo>
                    <a:pt x="2014334" y="0"/>
                  </a:lnTo>
                </a:path>
              </a:pathLst>
            </a:custGeom>
            <a:ln w="9525">
              <a:solidFill>
                <a:srgbClr val="E3173E"/>
              </a:solidFill>
            </a:ln>
          </p:spPr>
          <p:txBody>
            <a:bodyPr wrap="square" lIns="0" tIns="0" rIns="0" bIns="0" rtlCol="0"/>
            <a:lstStyle/>
            <a:p>
              <a:endParaRPr sz="1219" dirty="0"/>
            </a:p>
          </p:txBody>
        </p:sp>
        <p:sp>
          <p:nvSpPr>
            <p:cNvPr id="16" name="object 36">
              <a:extLst>
                <a:ext uri="{FF2B5EF4-FFF2-40B4-BE49-F238E27FC236}">
                  <a16:creationId xmlns:a16="http://schemas.microsoft.com/office/drawing/2014/main" id="{E246FD4A-930F-472A-99B4-923C812B82BB}"/>
                </a:ext>
              </a:extLst>
            </p:cNvPr>
            <p:cNvSpPr/>
            <p:nvPr/>
          </p:nvSpPr>
          <p:spPr>
            <a:xfrm>
              <a:off x="2218416" y="3006591"/>
              <a:ext cx="948263" cy="317971"/>
            </a:xfrm>
            <a:custGeom>
              <a:avLst/>
              <a:gdLst/>
              <a:ahLst/>
              <a:cxnLst/>
              <a:rect l="l" t="t" r="r" b="b"/>
              <a:pathLst>
                <a:path w="1986279" h="222250">
                  <a:moveTo>
                    <a:pt x="0" y="0"/>
                  </a:moveTo>
                  <a:lnTo>
                    <a:pt x="1985797" y="222135"/>
                  </a:lnTo>
                </a:path>
              </a:pathLst>
            </a:custGeom>
            <a:ln w="9525">
              <a:solidFill>
                <a:srgbClr val="E3173E"/>
              </a:solidFill>
            </a:ln>
          </p:spPr>
          <p:txBody>
            <a:bodyPr wrap="square" lIns="0" tIns="0" rIns="0" bIns="0" rtlCol="0"/>
            <a:lstStyle/>
            <a:p>
              <a:endParaRPr sz="1219" dirty="0"/>
            </a:p>
          </p:txBody>
        </p:sp>
        <p:sp>
          <p:nvSpPr>
            <p:cNvPr id="17" name="object 37">
              <a:extLst>
                <a:ext uri="{FF2B5EF4-FFF2-40B4-BE49-F238E27FC236}">
                  <a16:creationId xmlns:a16="http://schemas.microsoft.com/office/drawing/2014/main" id="{0180CBB8-58C3-43D3-99B8-9028828F171A}"/>
                </a:ext>
              </a:extLst>
            </p:cNvPr>
            <p:cNvSpPr/>
            <p:nvPr/>
          </p:nvSpPr>
          <p:spPr>
            <a:xfrm>
              <a:off x="1417569" y="1940350"/>
              <a:ext cx="89028" cy="128166"/>
            </a:xfrm>
            <a:custGeom>
              <a:avLst/>
              <a:gdLst/>
              <a:ahLst/>
              <a:cxnLst/>
              <a:rect l="l" t="t" r="r" b="b"/>
              <a:pathLst>
                <a:path w="131444" h="189229">
                  <a:moveTo>
                    <a:pt x="66382" y="0"/>
                  </a:moveTo>
                  <a:lnTo>
                    <a:pt x="0" y="188925"/>
                  </a:lnTo>
                  <a:lnTo>
                    <a:pt x="130987" y="183896"/>
                  </a:lnTo>
                  <a:lnTo>
                    <a:pt x="66382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sz="1219" dirty="0"/>
            </a:p>
          </p:txBody>
        </p:sp>
        <p:sp>
          <p:nvSpPr>
            <p:cNvPr id="18" name="object 38">
              <a:extLst>
                <a:ext uri="{FF2B5EF4-FFF2-40B4-BE49-F238E27FC236}">
                  <a16:creationId xmlns:a16="http://schemas.microsoft.com/office/drawing/2014/main" id="{4E9F1386-FF2D-4E17-B5EC-0A56AC08E2A8}"/>
                </a:ext>
              </a:extLst>
            </p:cNvPr>
            <p:cNvSpPr/>
            <p:nvPr/>
          </p:nvSpPr>
          <p:spPr>
            <a:xfrm>
              <a:off x="2168543" y="3390887"/>
              <a:ext cx="49030" cy="48600"/>
            </a:xfrm>
            <a:custGeom>
              <a:avLst/>
              <a:gdLst/>
              <a:ahLst/>
              <a:cxnLst/>
              <a:rect l="l" t="t" r="r" b="b"/>
              <a:pathLst>
                <a:path w="72389" h="71754">
                  <a:moveTo>
                    <a:pt x="32084" y="0"/>
                  </a:moveTo>
                  <a:lnTo>
                    <a:pt x="19138" y="3967"/>
                  </a:lnTo>
                  <a:lnTo>
                    <a:pt x="8894" y="12089"/>
                  </a:lnTo>
                  <a:lnTo>
                    <a:pt x="2222" y="23298"/>
                  </a:lnTo>
                  <a:lnTo>
                    <a:pt x="0" y="36489"/>
                  </a:lnTo>
                  <a:lnTo>
                    <a:pt x="3833" y="50665"/>
                  </a:lnTo>
                  <a:lnTo>
                    <a:pt x="11474" y="61624"/>
                  </a:lnTo>
                  <a:lnTo>
                    <a:pt x="21982" y="68829"/>
                  </a:lnTo>
                  <a:lnTo>
                    <a:pt x="34417" y="71741"/>
                  </a:lnTo>
                  <a:lnTo>
                    <a:pt x="49436" y="68107"/>
                  </a:lnTo>
                  <a:lnTo>
                    <a:pt x="60924" y="60843"/>
                  </a:lnTo>
                  <a:lnTo>
                    <a:pt x="68527" y="50811"/>
                  </a:lnTo>
                  <a:lnTo>
                    <a:pt x="71889" y="38871"/>
                  </a:lnTo>
                  <a:lnTo>
                    <a:pt x="68387" y="23288"/>
                  </a:lnTo>
                  <a:lnTo>
                    <a:pt x="61358" y="11473"/>
                  </a:lnTo>
                  <a:lnTo>
                    <a:pt x="51608" y="3631"/>
                  </a:lnTo>
                  <a:lnTo>
                    <a:pt x="39968" y="11"/>
                  </a:lnTo>
                  <a:lnTo>
                    <a:pt x="32084" y="0"/>
                  </a:lnTo>
                  <a:close/>
                </a:path>
              </a:pathLst>
            </a:custGeom>
            <a:solidFill>
              <a:srgbClr val="E3173E"/>
            </a:solidFill>
          </p:spPr>
          <p:txBody>
            <a:bodyPr wrap="square" lIns="0" tIns="0" rIns="0" bIns="0" rtlCol="0"/>
            <a:lstStyle/>
            <a:p>
              <a:endParaRPr sz="1219" dirty="0"/>
            </a:p>
          </p:txBody>
        </p:sp>
        <p:sp>
          <p:nvSpPr>
            <p:cNvPr id="20" name="object 40">
              <a:extLst>
                <a:ext uri="{FF2B5EF4-FFF2-40B4-BE49-F238E27FC236}">
                  <a16:creationId xmlns:a16="http://schemas.microsoft.com/office/drawing/2014/main" id="{FC2C59DA-0E99-473F-9244-8CD1A9508BAE}"/>
                </a:ext>
              </a:extLst>
            </p:cNvPr>
            <p:cNvSpPr txBox="1"/>
            <p:nvPr/>
          </p:nvSpPr>
          <p:spPr>
            <a:xfrm>
              <a:off x="926623" y="2497034"/>
              <a:ext cx="1077797" cy="2814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02"/>
              <a:r>
                <a:rPr sz="1829" b="1" spc="41" dirty="0">
                  <a:solidFill>
                    <a:srgbClr val="E3173E"/>
                  </a:solidFill>
                  <a:latin typeface="Calibri"/>
                  <a:cs typeface="Calibri"/>
                </a:rPr>
                <a:t>К</a:t>
              </a:r>
              <a:r>
                <a:rPr sz="1829" b="1" spc="-14" dirty="0">
                  <a:solidFill>
                    <a:srgbClr val="E3173E"/>
                  </a:solidFill>
                  <a:latin typeface="Calibri"/>
                  <a:cs typeface="Calibri"/>
                </a:rPr>
                <a:t>люч</a:t>
              </a:r>
              <a:r>
                <a:rPr sz="1829" b="1" dirty="0">
                  <a:solidFill>
                    <a:srgbClr val="E3173E"/>
                  </a:solidFill>
                  <a:latin typeface="Calibri"/>
                  <a:cs typeface="Calibri"/>
                </a:rPr>
                <a:t>евые</a:t>
              </a:r>
              <a:endParaRPr sz="1829" dirty="0">
                <a:latin typeface="Calibri"/>
                <a:cs typeface="Calibri"/>
              </a:endParaRPr>
            </a:p>
          </p:txBody>
        </p:sp>
        <p:sp>
          <p:nvSpPr>
            <p:cNvPr id="21" name="object 41">
              <a:extLst>
                <a:ext uri="{FF2B5EF4-FFF2-40B4-BE49-F238E27FC236}">
                  <a16:creationId xmlns:a16="http://schemas.microsoft.com/office/drawing/2014/main" id="{8716E58D-E7CE-4986-BC7B-BC49B9FD4414}"/>
                </a:ext>
              </a:extLst>
            </p:cNvPr>
            <p:cNvSpPr txBox="1"/>
            <p:nvPr/>
          </p:nvSpPr>
          <p:spPr>
            <a:xfrm>
              <a:off x="926623" y="2775730"/>
              <a:ext cx="1435629" cy="5629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02" marR="3441"/>
              <a:r>
                <a:rPr sz="1829" b="1" spc="-14" dirty="0">
                  <a:solidFill>
                    <a:srgbClr val="E3173E"/>
                  </a:solidFill>
                  <a:latin typeface="Calibri"/>
                  <a:cs typeface="Calibri"/>
                </a:rPr>
                <a:t>е</a:t>
              </a:r>
              <a:r>
                <a:rPr sz="1829" b="1" spc="-105" dirty="0">
                  <a:solidFill>
                    <a:srgbClr val="E3173E"/>
                  </a:solidFill>
                  <a:latin typeface="Calibri"/>
                  <a:cs typeface="Calibri"/>
                </a:rPr>
                <a:t>ж</a:t>
              </a:r>
              <a:r>
                <a:rPr sz="1829" b="1" spc="27" dirty="0">
                  <a:solidFill>
                    <a:srgbClr val="E3173E"/>
                  </a:solidFill>
                  <a:latin typeface="Calibri"/>
                  <a:cs typeface="Calibri"/>
                </a:rPr>
                <a:t>е</a:t>
              </a:r>
              <a:r>
                <a:rPr sz="1829" b="1" dirty="0">
                  <a:solidFill>
                    <a:srgbClr val="E3173E"/>
                  </a:solidFill>
                  <a:latin typeface="Calibri"/>
                  <a:cs typeface="Calibri"/>
                </a:rPr>
                <a:t>г</a:t>
              </a:r>
              <a:r>
                <a:rPr sz="1829" b="1" spc="-14" dirty="0">
                  <a:solidFill>
                    <a:srgbClr val="E3173E"/>
                  </a:solidFill>
                  <a:latin typeface="Calibri"/>
                  <a:cs typeface="Calibri"/>
                </a:rPr>
                <a:t>одные</a:t>
              </a:r>
              <a:r>
                <a:rPr sz="1829" b="1" spc="-10" dirty="0">
                  <a:solidFill>
                    <a:srgbClr val="E3173E"/>
                  </a:solidFill>
                  <a:latin typeface="Calibri"/>
                  <a:cs typeface="Calibri"/>
                </a:rPr>
                <a:t> мероприятия:</a:t>
              </a:r>
              <a:endParaRPr sz="1829" dirty="0">
                <a:latin typeface="Calibri"/>
                <a:cs typeface="Calibri"/>
              </a:endParaRPr>
            </a:p>
          </p:txBody>
        </p:sp>
        <p:sp>
          <p:nvSpPr>
            <p:cNvPr id="22" name="object 42">
              <a:extLst>
                <a:ext uri="{FF2B5EF4-FFF2-40B4-BE49-F238E27FC236}">
                  <a16:creationId xmlns:a16="http://schemas.microsoft.com/office/drawing/2014/main" id="{66794DC4-67F5-4164-9442-27C9D51C0723}"/>
                </a:ext>
              </a:extLst>
            </p:cNvPr>
            <p:cNvSpPr txBox="1"/>
            <p:nvPr/>
          </p:nvSpPr>
          <p:spPr>
            <a:xfrm>
              <a:off x="1518840" y="1707654"/>
              <a:ext cx="86877" cy="15635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02"/>
              <a:r>
                <a:rPr sz="10160" spc="-4125" dirty="0">
                  <a:solidFill>
                    <a:srgbClr val="E3173E"/>
                  </a:solidFill>
                  <a:latin typeface="Verdana"/>
                  <a:cs typeface="Verdana"/>
                </a:rPr>
                <a:t>“</a:t>
              </a:r>
              <a:endParaRPr sz="10160" dirty="0">
                <a:latin typeface="Verdana"/>
                <a:cs typeface="Verdana"/>
              </a:endParaRPr>
            </a:p>
          </p:txBody>
        </p:sp>
        <p:sp>
          <p:nvSpPr>
            <p:cNvPr id="23" name="object 43">
              <a:extLst>
                <a:ext uri="{FF2B5EF4-FFF2-40B4-BE49-F238E27FC236}">
                  <a16:creationId xmlns:a16="http://schemas.microsoft.com/office/drawing/2014/main" id="{1A11FB78-30BF-48C0-86EC-7611EB13563D}"/>
                </a:ext>
              </a:extLst>
            </p:cNvPr>
            <p:cNvSpPr txBox="1"/>
            <p:nvPr/>
          </p:nvSpPr>
          <p:spPr>
            <a:xfrm>
              <a:off x="3231373" y="1717014"/>
              <a:ext cx="2149142" cy="531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02"/>
              <a:r>
                <a:rPr sz="1151" b="1" kern="0" dirty="0">
                  <a:latin typeface="+mj-lt"/>
                  <a:cs typeface="Calibri"/>
                </a:rPr>
                <a:t>Конференция</a:t>
              </a:r>
              <a:endParaRPr sz="1151" kern="0" dirty="0">
                <a:latin typeface="+mj-lt"/>
                <a:cs typeface="Calibri"/>
              </a:endParaRPr>
            </a:p>
            <a:p>
              <a:pPr marL="8602"/>
              <a:r>
                <a:rPr sz="1151" b="1" kern="0" dirty="0">
                  <a:latin typeface="+mj-lt"/>
                  <a:cs typeface="Calibri"/>
                </a:rPr>
                <a:t>молодых ученых и специалистов</a:t>
              </a:r>
              <a:endParaRPr sz="1151" kern="0" dirty="0">
                <a:latin typeface="+mj-lt"/>
                <a:cs typeface="Calibri"/>
              </a:endParaRPr>
            </a:p>
          </p:txBody>
        </p:sp>
        <p:sp>
          <p:nvSpPr>
            <p:cNvPr id="24" name="object 44">
              <a:extLst>
                <a:ext uri="{FF2B5EF4-FFF2-40B4-BE49-F238E27FC236}">
                  <a16:creationId xmlns:a16="http://schemas.microsoft.com/office/drawing/2014/main" id="{4502A34D-FD53-4A79-B8B7-7D8518D060FC}"/>
                </a:ext>
              </a:extLst>
            </p:cNvPr>
            <p:cNvSpPr txBox="1"/>
            <p:nvPr/>
          </p:nvSpPr>
          <p:spPr>
            <a:xfrm>
              <a:off x="3267227" y="2413180"/>
              <a:ext cx="2340409" cy="7712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02">
                <a:lnSpc>
                  <a:spcPts val="1355"/>
                </a:lnSpc>
              </a:pPr>
              <a:r>
                <a:rPr sz="1151" b="1" kern="0" dirty="0">
                  <a:latin typeface="+mj-lt"/>
                  <a:cs typeface="Calibri"/>
                </a:rPr>
                <a:t>Академия молодого инноватора</a:t>
              </a:r>
              <a:endParaRPr sz="1151" kern="0" dirty="0">
                <a:latin typeface="+mj-lt"/>
                <a:cs typeface="Calibri"/>
              </a:endParaRPr>
            </a:p>
            <a:p>
              <a:pPr marL="8602">
                <a:lnSpc>
                  <a:spcPts val="1030"/>
                </a:lnSpc>
              </a:pPr>
              <a:r>
                <a:rPr sz="881" kern="0" dirty="0">
                  <a:latin typeface="+mj-lt"/>
                  <a:cs typeface="Verdana"/>
                </a:rPr>
                <a:t>Сезонная встреча молодых специалистов</a:t>
              </a:r>
            </a:p>
            <a:p>
              <a:pPr marL="8602"/>
              <a:r>
                <a:rPr sz="881" kern="0" dirty="0">
                  <a:latin typeface="+mj-lt"/>
                  <a:cs typeface="Verdana"/>
                </a:rPr>
                <a:t>с проведением деловых и научных семина-</a:t>
              </a:r>
            </a:p>
            <a:p>
              <a:pPr marL="8602">
                <a:spcBef>
                  <a:spcPts val="82"/>
                </a:spcBef>
              </a:pPr>
              <a:r>
                <a:rPr sz="881" kern="0" dirty="0">
                  <a:latin typeface="+mj-lt"/>
                  <a:cs typeface="Verdana"/>
                </a:rPr>
                <a:t>ров, игр, мастер-классов</a:t>
              </a:r>
            </a:p>
          </p:txBody>
        </p:sp>
        <p:sp>
          <p:nvSpPr>
            <p:cNvPr id="25" name="object 45">
              <a:extLst>
                <a:ext uri="{FF2B5EF4-FFF2-40B4-BE49-F238E27FC236}">
                  <a16:creationId xmlns:a16="http://schemas.microsoft.com/office/drawing/2014/main" id="{BEB61D95-9C36-4C11-9C8E-8C0C5DE2BB61}"/>
                </a:ext>
              </a:extLst>
            </p:cNvPr>
            <p:cNvSpPr txBox="1"/>
            <p:nvPr/>
          </p:nvSpPr>
          <p:spPr>
            <a:xfrm>
              <a:off x="3267229" y="3256425"/>
              <a:ext cx="2199032" cy="354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02"/>
              <a:r>
                <a:rPr sz="1151" b="1" kern="0" dirty="0">
                  <a:latin typeface="+mj-lt"/>
                  <a:cs typeface="Calibri"/>
                </a:rPr>
                <a:t>Стажировки молодых работников</a:t>
              </a:r>
              <a:endParaRPr sz="1151" kern="0" dirty="0">
                <a:latin typeface="+mj-lt"/>
                <a:cs typeface="Calibri"/>
              </a:endParaRPr>
            </a:p>
          </p:txBody>
        </p:sp>
      </p:grpSp>
      <p:sp>
        <p:nvSpPr>
          <p:cNvPr id="48" name="Овал 47">
            <a:extLst>
              <a:ext uri="{FF2B5EF4-FFF2-40B4-BE49-F238E27FC236}">
                <a16:creationId xmlns:a16="http://schemas.microsoft.com/office/drawing/2014/main" id="{14EB6364-FF03-4A0B-B867-0A4CD513CF8A}"/>
              </a:ext>
            </a:extLst>
          </p:cNvPr>
          <p:cNvSpPr/>
          <p:nvPr/>
        </p:nvSpPr>
        <p:spPr>
          <a:xfrm>
            <a:off x="7092280" y="3083835"/>
            <a:ext cx="1932834" cy="1902901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B98D114-8921-4C95-9729-12C6D8A1DFC7}"/>
              </a:ext>
            </a:extLst>
          </p:cNvPr>
          <p:cNvSpPr/>
          <p:nvPr/>
        </p:nvSpPr>
        <p:spPr>
          <a:xfrm>
            <a:off x="6199609" y="699542"/>
            <a:ext cx="2808312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+mj-lt"/>
                <a:cs typeface="Calibri"/>
              </a:rPr>
              <a:t>Мероприятия  ООО«ЛУКОЙЛ-Инжиниринг» в г. Тюмени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46AA93FC-3182-48B2-B7D1-6E08357A19EB}"/>
              </a:ext>
            </a:extLst>
          </p:cNvPr>
          <p:cNvSpPr/>
          <p:nvPr/>
        </p:nvSpPr>
        <p:spPr>
          <a:xfrm>
            <a:off x="6289097" y="1131590"/>
            <a:ext cx="2765873" cy="198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ru-RU" sz="1600" dirty="0">
                <a:solidFill>
                  <a:prstClr val="black"/>
                </a:solidFill>
                <a:cs typeface="Arial" charset="0"/>
              </a:rPr>
              <a:t>Спортивные</a:t>
            </a:r>
          </a:p>
          <a:p>
            <a:pPr algn="just">
              <a:lnSpc>
                <a:spcPct val="200000"/>
              </a:lnSpc>
              <a:defRPr/>
            </a:pPr>
            <a:r>
              <a:rPr lang="ru-RU" sz="1600" dirty="0">
                <a:solidFill>
                  <a:prstClr val="black"/>
                </a:solidFill>
                <a:cs typeface="Arial" charset="0"/>
              </a:rPr>
              <a:t>Культурно-массовые</a:t>
            </a:r>
          </a:p>
          <a:p>
            <a:pPr algn="just">
              <a:lnSpc>
                <a:spcPct val="200000"/>
              </a:lnSpc>
              <a:defRPr/>
            </a:pPr>
            <a:r>
              <a:rPr lang="ru-RU" sz="1600" dirty="0">
                <a:solidFill>
                  <a:prstClr val="black"/>
                </a:solidFill>
                <a:cs typeface="Arial" charset="0"/>
              </a:rPr>
              <a:t>Социальные</a:t>
            </a:r>
          </a:p>
          <a:p>
            <a:pPr algn="just">
              <a:lnSpc>
                <a:spcPct val="200000"/>
              </a:lnSpc>
              <a:defRPr/>
            </a:pPr>
            <a:r>
              <a:rPr lang="ru-RU" sz="1600" dirty="0">
                <a:solidFill>
                  <a:prstClr val="black"/>
                </a:solidFill>
                <a:cs typeface="Arial" charset="0"/>
              </a:rPr>
              <a:t>Научные</a:t>
            </a:r>
          </a:p>
        </p:txBody>
      </p:sp>
      <p:sp>
        <p:nvSpPr>
          <p:cNvPr id="55" name="TextBox 1">
            <a:extLst>
              <a:ext uri="{FF2B5EF4-FFF2-40B4-BE49-F238E27FC236}">
                <a16:creationId xmlns:a16="http://schemas.microsoft.com/office/drawing/2014/main" id="{51C523EA-6511-4879-9CEE-5E68896B4E07}"/>
              </a:ext>
            </a:extLst>
          </p:cNvPr>
          <p:cNvSpPr txBox="1"/>
          <p:nvPr/>
        </p:nvSpPr>
        <p:spPr>
          <a:xfrm>
            <a:off x="4018687" y="3528281"/>
            <a:ext cx="1283359" cy="98768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>
                <a:solidFill>
                  <a:srgbClr val="D2233C"/>
                </a:solidFill>
              </a:rPr>
              <a:t>15</a:t>
            </a:r>
          </a:p>
          <a:p>
            <a:pPr algn="ctr"/>
            <a:r>
              <a:rPr lang="ru-RU" sz="1200" b="1" dirty="0">
                <a:solidFill>
                  <a:srgbClr val="D2233C"/>
                </a:solidFill>
              </a:rPr>
              <a:t>человек</a:t>
            </a:r>
          </a:p>
        </p:txBody>
      </p:sp>
      <p:sp>
        <p:nvSpPr>
          <p:cNvPr id="56" name="TextBox 1">
            <a:extLst>
              <a:ext uri="{FF2B5EF4-FFF2-40B4-BE49-F238E27FC236}">
                <a16:creationId xmlns:a16="http://schemas.microsoft.com/office/drawing/2014/main" id="{8C943C5A-4B68-4CD7-AAD0-6EBCE0F8CB5C}"/>
              </a:ext>
            </a:extLst>
          </p:cNvPr>
          <p:cNvSpPr txBox="1"/>
          <p:nvPr/>
        </p:nvSpPr>
        <p:spPr>
          <a:xfrm>
            <a:off x="431402" y="3548197"/>
            <a:ext cx="900238" cy="8957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>
                <a:solidFill>
                  <a:srgbClr val="D2233C"/>
                </a:solidFill>
              </a:rPr>
              <a:t>395</a:t>
            </a:r>
          </a:p>
          <a:p>
            <a:pPr algn="ctr"/>
            <a:r>
              <a:rPr lang="ru-RU" sz="1200" b="1" dirty="0">
                <a:solidFill>
                  <a:srgbClr val="D2233C"/>
                </a:solidFill>
              </a:rPr>
              <a:t>человек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325561-90F4-4073-A308-43F0382CA8A0}"/>
              </a:ext>
            </a:extLst>
          </p:cNvPr>
          <p:cNvSpPr txBox="1"/>
          <p:nvPr/>
        </p:nvSpPr>
        <p:spPr>
          <a:xfrm>
            <a:off x="3819203" y="4494019"/>
            <a:ext cx="1760909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defTabSz="914400">
              <a:buFont typeface="Arial" panose="020B0604020202020204" pitchFamily="34" charset="0"/>
              <a:buNone/>
              <a:defRPr sz="1600">
                <a:solidFill>
                  <a:sysClr val="window" lastClr="FFFFFF"/>
                </a:solidFill>
              </a:defRPr>
            </a:lvl1pPr>
          </a:lstStyle>
          <a:p>
            <a:r>
              <a:rPr lang="ru-RU" sz="1100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занимают руководящие должности</a:t>
            </a:r>
          </a:p>
        </p:txBody>
      </p:sp>
      <p:sp>
        <p:nvSpPr>
          <p:cNvPr id="59" name="TextBox 1">
            <a:extLst>
              <a:ext uri="{FF2B5EF4-FFF2-40B4-BE49-F238E27FC236}">
                <a16:creationId xmlns:a16="http://schemas.microsoft.com/office/drawing/2014/main" id="{DB98BD0E-7EA4-43D5-9699-13859FDB1941}"/>
              </a:ext>
            </a:extLst>
          </p:cNvPr>
          <p:cNvSpPr txBox="1"/>
          <p:nvPr/>
        </p:nvSpPr>
        <p:spPr>
          <a:xfrm>
            <a:off x="1711514" y="3554156"/>
            <a:ext cx="900238" cy="8957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>
                <a:solidFill>
                  <a:srgbClr val="D2233C"/>
                </a:solidFill>
              </a:rPr>
              <a:t>4</a:t>
            </a:r>
            <a:endParaRPr lang="ru-RU" sz="4400" b="1" dirty="0">
              <a:solidFill>
                <a:srgbClr val="D2233C"/>
              </a:solidFill>
            </a:endParaRPr>
          </a:p>
          <a:p>
            <a:pPr algn="ctr"/>
            <a:r>
              <a:rPr lang="ru-RU" sz="1200" b="1" dirty="0">
                <a:solidFill>
                  <a:srgbClr val="D2233C"/>
                </a:solidFill>
              </a:rPr>
              <a:t>человека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698DC3-351F-4105-ADE2-D9D8D29731CE}"/>
              </a:ext>
            </a:extLst>
          </p:cNvPr>
          <p:cNvSpPr txBox="1"/>
          <p:nvPr/>
        </p:nvSpPr>
        <p:spPr>
          <a:xfrm>
            <a:off x="1550924" y="4515088"/>
            <a:ext cx="128335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defTabSz="914400">
              <a:buFont typeface="Arial" panose="020B0604020202020204" pitchFamily="34" charset="0"/>
              <a:buNone/>
              <a:defRPr sz="1600">
                <a:solidFill>
                  <a:sysClr val="window" lastClr="FFFFFF"/>
                </a:solidFill>
              </a:defRPr>
            </a:lvl1pPr>
          </a:lstStyle>
          <a:p>
            <a:r>
              <a:rPr lang="ru-RU" sz="1100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кандидаты наук</a:t>
            </a:r>
          </a:p>
        </p:txBody>
      </p:sp>
      <p:sp>
        <p:nvSpPr>
          <p:cNvPr id="61" name="TextBox 1">
            <a:extLst>
              <a:ext uri="{FF2B5EF4-FFF2-40B4-BE49-F238E27FC236}">
                <a16:creationId xmlns:a16="http://schemas.microsoft.com/office/drawing/2014/main" id="{E1AE4B1D-8AED-49C4-B360-ED15EF349DA2}"/>
              </a:ext>
            </a:extLst>
          </p:cNvPr>
          <p:cNvSpPr txBox="1"/>
          <p:nvPr/>
        </p:nvSpPr>
        <p:spPr>
          <a:xfrm>
            <a:off x="2891354" y="3555318"/>
            <a:ext cx="900238" cy="8957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>
                <a:solidFill>
                  <a:srgbClr val="D2233C"/>
                </a:solidFill>
              </a:rPr>
              <a:t>28</a:t>
            </a:r>
            <a:endParaRPr lang="ru-RU" sz="4400" b="1" dirty="0">
              <a:solidFill>
                <a:srgbClr val="D2233C"/>
              </a:solidFill>
            </a:endParaRPr>
          </a:p>
          <a:p>
            <a:pPr algn="ctr"/>
            <a:r>
              <a:rPr lang="ru-RU" sz="1200" b="1" dirty="0">
                <a:solidFill>
                  <a:srgbClr val="D2233C"/>
                </a:solidFill>
              </a:rPr>
              <a:t>человек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BA1647-BD75-4BB6-8F8A-F0D79B7DC2FD}"/>
              </a:ext>
            </a:extLst>
          </p:cNvPr>
          <p:cNvSpPr txBox="1"/>
          <p:nvPr/>
        </p:nvSpPr>
        <p:spPr>
          <a:xfrm>
            <a:off x="2699792" y="4518402"/>
            <a:ext cx="1283359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defTabSz="914400">
              <a:buFont typeface="Arial" panose="020B0604020202020204" pitchFamily="34" charset="0"/>
              <a:buNone/>
              <a:defRPr sz="1600">
                <a:solidFill>
                  <a:sysClr val="window" lastClr="FFFFFF"/>
                </a:solidFill>
              </a:defRPr>
            </a:lvl1pPr>
          </a:lstStyle>
          <a:p>
            <a:r>
              <a:rPr lang="ru-RU" sz="1100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аспиранты и соискатели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4A5359-03D7-4949-8F9B-0214F36A1771}"/>
              </a:ext>
            </a:extLst>
          </p:cNvPr>
          <p:cNvSpPr txBox="1"/>
          <p:nvPr/>
        </p:nvSpPr>
        <p:spPr>
          <a:xfrm>
            <a:off x="35496" y="4508877"/>
            <a:ext cx="154196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defTabSz="914400">
              <a:buFont typeface="Arial" panose="020B0604020202020204" pitchFamily="34" charset="0"/>
              <a:buNone/>
              <a:defRPr sz="1600">
                <a:solidFill>
                  <a:sysClr val="window" lastClr="FFFFFF"/>
                </a:solidFill>
              </a:defRPr>
            </a:lvl1pPr>
          </a:lstStyle>
          <a:p>
            <a:r>
              <a:rPr lang="ru-RU" sz="1100" dirty="0">
                <a:solidFill>
                  <a:srgbClr val="5959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Молодые работники Филиала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793BD2-2642-494D-9DC9-FD9FADE35FB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5" b="11655"/>
          <a:stretch/>
        </p:blipFill>
        <p:spPr>
          <a:xfrm>
            <a:off x="5580111" y="3425254"/>
            <a:ext cx="1682567" cy="1682567"/>
          </a:xfrm>
          <a:prstGeom prst="flowChartConnector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03395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4AD46CB-6E92-41C6-A935-637E202A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Социальная политика. Профсоюзная деятельность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FA8BB15-DC69-4395-835A-E4CB7E608ACD}"/>
              </a:ext>
            </a:extLst>
          </p:cNvPr>
          <p:cNvSpPr/>
          <p:nvPr/>
        </p:nvSpPr>
        <p:spPr>
          <a:xfrm>
            <a:off x="6266107" y="843558"/>
            <a:ext cx="2842397" cy="1887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19" dirty="0"/>
          </a:p>
        </p:txBody>
      </p:sp>
      <p:sp>
        <p:nvSpPr>
          <p:cNvPr id="12" name="object 36">
            <a:extLst>
              <a:ext uri="{FF2B5EF4-FFF2-40B4-BE49-F238E27FC236}">
                <a16:creationId xmlns:a16="http://schemas.microsoft.com/office/drawing/2014/main" id="{476DB04E-CD12-4E1C-8F01-2421B9014DB3}"/>
              </a:ext>
            </a:extLst>
          </p:cNvPr>
          <p:cNvSpPr txBox="1"/>
          <p:nvPr/>
        </p:nvSpPr>
        <p:spPr>
          <a:xfrm>
            <a:off x="611560" y="1398694"/>
            <a:ext cx="5544616" cy="1400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72"/>
            <a:r>
              <a:rPr sz="1219" b="1" kern="0" dirty="0">
                <a:latin typeface="+mj-lt"/>
                <a:cs typeface="Calibri"/>
              </a:rPr>
              <a:t>В Обществе реализованы:</a:t>
            </a:r>
            <a:endParaRPr sz="1219" kern="0" dirty="0">
              <a:latin typeface="+mj-lt"/>
              <a:cs typeface="Calibri"/>
            </a:endParaRPr>
          </a:p>
          <a:p>
            <a:pPr marL="163436" marR="957387" indent="-154834">
              <a:spcBef>
                <a:spcPts val="989"/>
              </a:spcBef>
              <a:buFont typeface="Verdana"/>
              <a:buChar char="•"/>
              <a:tabLst>
                <a:tab pos="163865" algn="l"/>
              </a:tabLst>
            </a:pPr>
            <a:r>
              <a:rPr sz="881" kern="0" dirty="0">
                <a:latin typeface="+mj-lt"/>
                <a:cs typeface="Verdana"/>
              </a:rPr>
              <a:t>Финансовая и консультационная поддержка специалистов желающих получить степень кандидата или доктора </a:t>
            </a:r>
            <a:r>
              <a:rPr sz="881" kern="0" dirty="0" err="1">
                <a:latin typeface="+mj-lt"/>
                <a:cs typeface="Verdana"/>
              </a:rPr>
              <a:t>наук</a:t>
            </a:r>
            <a:endParaRPr lang="ru-RU" sz="881" kern="0" dirty="0">
              <a:latin typeface="+mj-lt"/>
              <a:cs typeface="Verdana"/>
            </a:endParaRPr>
          </a:p>
          <a:p>
            <a:pPr marL="163436" marR="957387" indent="-154834">
              <a:buFont typeface="Verdana"/>
              <a:buChar char="•"/>
              <a:tabLst>
                <a:tab pos="163865" algn="l"/>
              </a:tabLst>
            </a:pPr>
            <a:r>
              <a:rPr lang="ru-RU" sz="881" kern="0" dirty="0">
                <a:latin typeface="+mj-lt"/>
                <a:cs typeface="Verdana"/>
              </a:rPr>
              <a:t>Надбавки за высокую квалификацию до 15 % к заработной плате молодым работникам (при наличии диплома с отличием);</a:t>
            </a:r>
            <a:endParaRPr sz="881" kern="0" dirty="0">
              <a:latin typeface="+mj-lt"/>
              <a:cs typeface="Verdana"/>
            </a:endParaRPr>
          </a:p>
          <a:p>
            <a:pPr marL="163436" indent="-154834">
              <a:buFont typeface="Verdana"/>
              <a:buChar char="•"/>
              <a:tabLst>
                <a:tab pos="163865" algn="l"/>
              </a:tabLst>
            </a:pPr>
            <a:r>
              <a:rPr sz="881" kern="0" dirty="0">
                <a:latin typeface="+mj-lt"/>
                <a:cs typeface="Verdana"/>
              </a:rPr>
              <a:t>ДМС (в соответствии с условиями, указанными в Коллективном договоре)</a:t>
            </a:r>
          </a:p>
          <a:p>
            <a:pPr marL="163436" indent="-154834">
              <a:buFont typeface="Verdana"/>
              <a:buChar char="•"/>
              <a:tabLst>
                <a:tab pos="163865" algn="l"/>
              </a:tabLst>
            </a:pPr>
            <a:r>
              <a:rPr sz="881" kern="0" dirty="0">
                <a:latin typeface="+mj-lt"/>
                <a:cs typeface="Verdana"/>
              </a:rPr>
              <a:t>Специальные программы по получению степени MBA</a:t>
            </a:r>
          </a:p>
          <a:p>
            <a:pPr marL="163436" indent="-154834">
              <a:buFont typeface="Verdana"/>
              <a:buChar char="•"/>
              <a:tabLst>
                <a:tab pos="163865" algn="l"/>
              </a:tabLst>
            </a:pPr>
            <a:r>
              <a:rPr sz="881" kern="0" dirty="0">
                <a:latin typeface="+mj-lt"/>
                <a:cs typeface="Verdana"/>
              </a:rPr>
              <a:t>Субсидирование занятий спортом</a:t>
            </a:r>
          </a:p>
          <a:p>
            <a:pPr marL="163436" indent="-154834">
              <a:buFont typeface="Verdana"/>
              <a:buChar char="•"/>
              <a:tabLst>
                <a:tab pos="163865" algn="l"/>
              </a:tabLst>
            </a:pPr>
            <a:r>
              <a:rPr sz="881" kern="0" dirty="0">
                <a:latin typeface="+mj-lt"/>
                <a:cs typeface="Verdana"/>
              </a:rPr>
              <a:t>Материальная поддержка для сотрудников, нуждающихся в улучшении жилищных условий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095C08D0-F05C-4C93-915E-76E34D395EA0}"/>
              </a:ext>
            </a:extLst>
          </p:cNvPr>
          <p:cNvSpPr txBox="1">
            <a:spLocks/>
          </p:cNvSpPr>
          <p:nvPr/>
        </p:nvSpPr>
        <p:spPr>
          <a:xfrm>
            <a:off x="611560" y="794227"/>
            <a:ext cx="5366804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79074" rtl="0" eaLnBrk="1" latinLnBrk="0" hangingPunct="1">
              <a:spcBef>
                <a:spcPct val="0"/>
              </a:spcBef>
              <a:buNone/>
              <a:defRPr sz="1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602" algn="just"/>
            <a:r>
              <a:rPr lang="ru-RU" sz="1400" b="1" kern="0" dirty="0"/>
              <a:t>Социальная политика ЛУКОЙЛ-ИНЖИНИРИНГА направлена на максимальную поддержку работников</a:t>
            </a: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A6F759D9-6252-45CF-B938-905E22678A54}"/>
              </a:ext>
            </a:extLst>
          </p:cNvPr>
          <p:cNvSpPr/>
          <p:nvPr/>
        </p:nvSpPr>
        <p:spPr>
          <a:xfrm>
            <a:off x="383174" y="855172"/>
            <a:ext cx="146660" cy="101500"/>
          </a:xfrm>
          <a:custGeom>
            <a:avLst/>
            <a:gdLst/>
            <a:ahLst/>
            <a:cxnLst/>
            <a:rect l="l" t="t" r="r" b="b"/>
            <a:pathLst>
              <a:path w="216534" h="149859">
                <a:moveTo>
                  <a:pt x="5740" y="0"/>
                </a:moveTo>
                <a:lnTo>
                  <a:pt x="0" y="149758"/>
                </a:lnTo>
                <a:lnTo>
                  <a:pt x="216001" y="73863"/>
                </a:lnTo>
                <a:lnTo>
                  <a:pt x="5740" y="0"/>
                </a:lnTo>
                <a:close/>
              </a:path>
            </a:pathLst>
          </a:custGeom>
          <a:solidFill>
            <a:srgbClr val="E3173E"/>
          </a:solidFill>
        </p:spPr>
        <p:txBody>
          <a:bodyPr wrap="square" lIns="0" tIns="0" rIns="0" bIns="0" rtlCol="0"/>
          <a:lstStyle/>
          <a:p>
            <a:endParaRPr sz="1219" kern="0" dirty="0">
              <a:latin typeface="+mj-lt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2C475D76-C613-473A-96BE-0485CB5E663C}"/>
              </a:ext>
            </a:extLst>
          </p:cNvPr>
          <p:cNvSpPr/>
          <p:nvPr/>
        </p:nvSpPr>
        <p:spPr>
          <a:xfrm>
            <a:off x="309844" y="2934636"/>
            <a:ext cx="146660" cy="101500"/>
          </a:xfrm>
          <a:custGeom>
            <a:avLst/>
            <a:gdLst/>
            <a:ahLst/>
            <a:cxnLst/>
            <a:rect l="l" t="t" r="r" b="b"/>
            <a:pathLst>
              <a:path w="216534" h="149859">
                <a:moveTo>
                  <a:pt x="5740" y="0"/>
                </a:moveTo>
                <a:lnTo>
                  <a:pt x="0" y="149758"/>
                </a:lnTo>
                <a:lnTo>
                  <a:pt x="216001" y="73863"/>
                </a:lnTo>
                <a:lnTo>
                  <a:pt x="5740" y="0"/>
                </a:lnTo>
                <a:close/>
              </a:path>
            </a:pathLst>
          </a:custGeom>
          <a:solidFill>
            <a:srgbClr val="E3173E"/>
          </a:solidFill>
        </p:spPr>
        <p:txBody>
          <a:bodyPr wrap="square" lIns="0" tIns="0" rIns="0" bIns="0" rtlCol="0"/>
          <a:lstStyle/>
          <a:p>
            <a:endParaRPr sz="1219" dirty="0"/>
          </a:p>
        </p:txBody>
      </p:sp>
      <p:sp>
        <p:nvSpPr>
          <p:cNvPr id="20" name="object 33">
            <a:extLst>
              <a:ext uri="{FF2B5EF4-FFF2-40B4-BE49-F238E27FC236}">
                <a16:creationId xmlns:a16="http://schemas.microsoft.com/office/drawing/2014/main" id="{EF054E3B-9D29-49FD-883C-EE3E53CD6017}"/>
              </a:ext>
            </a:extLst>
          </p:cNvPr>
          <p:cNvSpPr txBox="1"/>
          <p:nvPr/>
        </p:nvSpPr>
        <p:spPr>
          <a:xfrm>
            <a:off x="599034" y="3473562"/>
            <a:ext cx="5779933" cy="1213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02">
              <a:spcBef>
                <a:spcPts val="569"/>
              </a:spcBef>
            </a:pPr>
            <a:r>
              <a:rPr sz="1219" b="1" kern="0" dirty="0">
                <a:latin typeface="+mj-lt"/>
                <a:cs typeface="Calibri"/>
              </a:rPr>
              <a:t>К основным преимуществам членства в ОППО относятся:</a:t>
            </a:r>
          </a:p>
          <a:p>
            <a:pPr marL="163436" indent="-154834">
              <a:spcBef>
                <a:spcPts val="609"/>
              </a:spcBef>
              <a:buFont typeface="Verdana"/>
              <a:buChar char="•"/>
              <a:tabLst>
                <a:tab pos="163436" algn="l"/>
              </a:tabLst>
            </a:pPr>
            <a:r>
              <a:rPr sz="881" kern="0" dirty="0">
                <a:latin typeface="+mj-lt"/>
                <a:cs typeface="Verdana"/>
              </a:rPr>
              <a:t>Выплата к отпуску на оздоровление</a:t>
            </a:r>
          </a:p>
          <a:p>
            <a:pPr marL="163436" indent="-154834">
              <a:buFont typeface="Verdana"/>
              <a:buChar char="•"/>
              <a:tabLst>
                <a:tab pos="163436" algn="l"/>
              </a:tabLst>
            </a:pPr>
            <a:r>
              <a:rPr sz="881" kern="0" dirty="0">
                <a:latin typeface="+mj-lt"/>
                <a:cs typeface="Verdana"/>
              </a:rPr>
              <a:t>Материальная помощь в различных жизненных ситуациях </a:t>
            </a:r>
            <a:endParaRPr lang="en-US" sz="881" kern="0" dirty="0">
              <a:latin typeface="+mj-lt"/>
              <a:cs typeface="Verdana"/>
            </a:endParaRPr>
          </a:p>
          <a:p>
            <a:pPr marL="163436" indent="-154834">
              <a:buFont typeface="Verdana"/>
              <a:buChar char="•"/>
              <a:tabLst>
                <a:tab pos="163436" algn="l"/>
              </a:tabLst>
            </a:pPr>
            <a:r>
              <a:rPr sz="881" kern="0" dirty="0">
                <a:latin typeface="+mj-lt"/>
                <a:cs typeface="Verdana"/>
              </a:rPr>
              <a:t>Защита интересов члена профсоюза перед работодателем</a:t>
            </a:r>
          </a:p>
          <a:p>
            <a:pPr marL="163436" indent="-154834">
              <a:buFont typeface="Verdana"/>
              <a:buChar char="•"/>
              <a:tabLst>
                <a:tab pos="163436" algn="l"/>
              </a:tabLst>
            </a:pPr>
            <a:r>
              <a:rPr sz="881" kern="0" dirty="0">
                <a:latin typeface="+mj-lt"/>
                <a:cs typeface="Verdana"/>
              </a:rPr>
              <a:t>Возможность участия в экскурсиях семьями</a:t>
            </a:r>
          </a:p>
          <a:p>
            <a:pPr marL="163436" indent="-154834">
              <a:buFont typeface="Verdana"/>
              <a:buChar char="•"/>
              <a:tabLst>
                <a:tab pos="163436" algn="l"/>
              </a:tabLst>
            </a:pPr>
            <a:r>
              <a:rPr sz="881" kern="0" dirty="0">
                <a:latin typeface="+mj-lt"/>
                <a:cs typeface="Verdana"/>
              </a:rPr>
              <a:t>Выезды на природу и культурно-массовые мероприятия</a:t>
            </a:r>
          </a:p>
          <a:p>
            <a:pPr marL="163436" indent="-154834">
              <a:buFont typeface="Verdana"/>
              <a:buChar char="•"/>
              <a:tabLst>
                <a:tab pos="163436" algn="l"/>
              </a:tabLst>
            </a:pPr>
            <a:r>
              <a:rPr sz="881" kern="0" dirty="0">
                <a:latin typeface="+mj-lt"/>
                <a:cs typeface="Verdana"/>
              </a:rPr>
              <a:t>Оплата спортивных мероприятий</a:t>
            </a:r>
          </a:p>
          <a:p>
            <a:pPr marL="163436" indent="-154834">
              <a:buFont typeface="Verdana"/>
              <a:buChar char="•"/>
              <a:tabLst>
                <a:tab pos="163436" algn="l"/>
              </a:tabLst>
            </a:pPr>
            <a:r>
              <a:rPr sz="881" kern="0" dirty="0">
                <a:latin typeface="+mj-lt"/>
                <a:cs typeface="Verdana"/>
              </a:rPr>
              <a:t>Новогодние подарки детям и взрослым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72A69D03-16D1-4DBC-B0AC-DB55A02D855B}"/>
              </a:ext>
            </a:extLst>
          </p:cNvPr>
          <p:cNvSpPr txBox="1">
            <a:spLocks/>
          </p:cNvSpPr>
          <p:nvPr/>
        </p:nvSpPr>
        <p:spPr>
          <a:xfrm>
            <a:off x="539552" y="2859782"/>
            <a:ext cx="5672846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79074" rtl="0" eaLnBrk="1" latinLnBrk="0" hangingPunct="1">
              <a:spcBef>
                <a:spcPct val="0"/>
              </a:spcBef>
              <a:buNone/>
              <a:defRPr sz="1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602" algn="just"/>
            <a:r>
              <a:rPr lang="ru-RU" sz="1400" b="1" kern="0" dirty="0"/>
              <a:t>Объединенная первичная профсоюзная организация создана с целью защиты интересов и прав работника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6EE4E839-E192-42F1-94D9-39050FD7B9D5}"/>
              </a:ext>
            </a:extLst>
          </p:cNvPr>
          <p:cNvSpPr/>
          <p:nvPr/>
        </p:nvSpPr>
        <p:spPr>
          <a:xfrm>
            <a:off x="6228184" y="2988718"/>
            <a:ext cx="2842397" cy="1887288"/>
          </a:xfrm>
          <a:prstGeom prst="round2SameRect">
            <a:avLst>
              <a:gd name="adj1" fmla="val 50000"/>
              <a:gd name="adj2" fmla="val 2382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19" dirty="0"/>
          </a:p>
        </p:txBody>
      </p:sp>
    </p:spTree>
    <p:extLst>
      <p:ext uri="{BB962C8B-B14F-4D97-AF65-F5344CB8AC3E}">
        <p14:creationId xmlns:p14="http://schemas.microsoft.com/office/powerpoint/2010/main" val="363570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25A1FCF-558D-4079-B2B2-B695B8FC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обучения на Базовой кафедре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A74938-D92B-4B7F-A59C-91A1F1945F2B}"/>
              </a:ext>
            </a:extLst>
          </p:cNvPr>
          <p:cNvSpPr/>
          <p:nvPr/>
        </p:nvSpPr>
        <p:spPr>
          <a:xfrm>
            <a:off x="521633" y="778951"/>
            <a:ext cx="8100734" cy="393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Трудоустройство в ООО «ЛУКОЙЛ-Инжиниринг» во время обучения в магистратуре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Получение комплексного отраслевого образования, приобретение навыков мультидисциплинарного взаимодействия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Проведение лекций ведущими специалистами ООО «ЛУКОЙЛ-Инжиниринг»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Магистерская диссертация направленная на решение реальной проблемы нефтегазовой отрасли по актуальным тематикам ПАО «ЛУКОЙЛ»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Использование современного программного обеспечения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Практико-ориентированное обучение, высокая производственная нагрузка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Закрепление в качестве наставников опытных специалистов 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Возможность продолжить обучение в аспирантуре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Возможность получать именную стипендию НК «Благотворительного фонда «ЛУКОЙЛ»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1400" b="1" dirty="0"/>
              <a:t>Трудоустройство после магистратуры в организации «ЛУКОЙЛ» (НГДО, ЛУКОЙЛ-Инжиниринг и другие)</a:t>
            </a:r>
          </a:p>
        </p:txBody>
      </p:sp>
    </p:spTree>
    <p:extLst>
      <p:ext uri="{BB962C8B-B14F-4D97-AF65-F5344CB8AC3E}">
        <p14:creationId xmlns:p14="http://schemas.microsoft.com/office/powerpoint/2010/main" val="149394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C0B3AC1-5B96-44E1-B1E7-BA767D90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Контактная информация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99F0697-6C55-47C4-8305-7F558019115E}"/>
              </a:ext>
            </a:extLst>
          </p:cNvPr>
          <p:cNvGrpSpPr/>
          <p:nvPr/>
        </p:nvGrpSpPr>
        <p:grpSpPr>
          <a:xfrm>
            <a:off x="-2603" y="2735683"/>
            <a:ext cx="9146604" cy="1708277"/>
            <a:chOff x="1" y="3062971"/>
            <a:chExt cx="13444928" cy="2501089"/>
          </a:xfrm>
        </p:grpSpPr>
        <p:sp>
          <p:nvSpPr>
            <p:cNvPr id="8" name="object 34">
              <a:extLst>
                <a:ext uri="{FF2B5EF4-FFF2-40B4-BE49-F238E27FC236}">
                  <a16:creationId xmlns:a16="http://schemas.microsoft.com/office/drawing/2014/main" id="{E2C7B6F6-5813-4FAD-9610-44B76BC64648}"/>
                </a:ext>
              </a:extLst>
            </p:cNvPr>
            <p:cNvSpPr/>
            <p:nvPr/>
          </p:nvSpPr>
          <p:spPr>
            <a:xfrm>
              <a:off x="1" y="3062974"/>
              <a:ext cx="9034665" cy="25006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3" dirty="0"/>
            </a:p>
          </p:txBody>
        </p:sp>
        <p:sp>
          <p:nvSpPr>
            <p:cNvPr id="9" name="object 36">
              <a:extLst>
                <a:ext uri="{FF2B5EF4-FFF2-40B4-BE49-F238E27FC236}">
                  <a16:creationId xmlns:a16="http://schemas.microsoft.com/office/drawing/2014/main" id="{7E60DB5B-7FFD-4124-952D-7B6655A32795}"/>
                </a:ext>
              </a:extLst>
            </p:cNvPr>
            <p:cNvSpPr/>
            <p:nvPr/>
          </p:nvSpPr>
          <p:spPr>
            <a:xfrm>
              <a:off x="9034665" y="3062971"/>
              <a:ext cx="4410264" cy="2501089"/>
            </a:xfrm>
            <a:custGeom>
              <a:avLst/>
              <a:gdLst/>
              <a:ahLst/>
              <a:cxnLst/>
              <a:rect l="l" t="t" r="r" b="b"/>
              <a:pathLst>
                <a:path w="4428490" h="2511425">
                  <a:moveTo>
                    <a:pt x="0" y="2511005"/>
                  </a:moveTo>
                  <a:lnTo>
                    <a:pt x="4427969" y="2511005"/>
                  </a:lnTo>
                  <a:lnTo>
                    <a:pt x="4427969" y="0"/>
                  </a:lnTo>
                  <a:lnTo>
                    <a:pt x="0" y="0"/>
                  </a:lnTo>
                  <a:lnTo>
                    <a:pt x="0" y="2511005"/>
                  </a:lnTo>
                </a:path>
              </a:pathLst>
            </a:custGeom>
            <a:solidFill>
              <a:srgbClr val="E3173E"/>
            </a:solidFill>
          </p:spPr>
          <p:txBody>
            <a:bodyPr wrap="square" lIns="0" tIns="0" rIns="0" bIns="0" rtlCol="0"/>
            <a:lstStyle/>
            <a:p>
              <a:endParaRPr sz="1793" dirty="0"/>
            </a:p>
          </p:txBody>
        </p:sp>
        <p:sp>
          <p:nvSpPr>
            <p:cNvPr id="10" name="object 37">
              <a:extLst>
                <a:ext uri="{FF2B5EF4-FFF2-40B4-BE49-F238E27FC236}">
                  <a16:creationId xmlns:a16="http://schemas.microsoft.com/office/drawing/2014/main" id="{C6AD4FE2-621D-4C87-88B9-76EE38479BDE}"/>
                </a:ext>
              </a:extLst>
            </p:cNvPr>
            <p:cNvSpPr txBox="1"/>
            <p:nvPr/>
          </p:nvSpPr>
          <p:spPr>
            <a:xfrm>
              <a:off x="9595646" y="4029085"/>
              <a:ext cx="3427647" cy="12789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48"/>
              <a:r>
                <a:rPr sz="1892" spc="-209" dirty="0">
                  <a:solidFill>
                    <a:srgbClr val="FFFFFF"/>
                  </a:solidFill>
                  <a:latin typeface="Verdana"/>
                  <a:cs typeface="Verdana"/>
                </a:rPr>
                <a:t>Вс</a:t>
              </a:r>
              <a:r>
                <a:rPr sz="1892" spc="-203" dirty="0">
                  <a:solidFill>
                    <a:srgbClr val="FFFFFF"/>
                  </a:solidFill>
                  <a:latin typeface="Verdana"/>
                  <a:cs typeface="Verdana"/>
                </a:rPr>
                <a:t>ег</a:t>
              </a:r>
              <a:r>
                <a:rPr sz="1892" spc="-189" dirty="0">
                  <a:solidFill>
                    <a:srgbClr val="FFFFFF"/>
                  </a:solidFill>
                  <a:latin typeface="Verdana"/>
                  <a:cs typeface="Verdana"/>
                </a:rPr>
                <a:t>да</a:t>
              </a:r>
              <a:r>
                <a:rPr sz="1892" spc="-164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892" spc="-194" dirty="0">
                  <a:solidFill>
                    <a:srgbClr val="FFFFFF"/>
                  </a:solidFill>
                  <a:latin typeface="Verdana"/>
                  <a:cs typeface="Verdana"/>
                </a:rPr>
                <a:t>в</a:t>
              </a:r>
              <a:r>
                <a:rPr sz="1892" spc="-164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sz="1892" spc="-189" dirty="0">
                  <a:solidFill>
                    <a:srgbClr val="FFFFFF"/>
                  </a:solidFill>
                  <a:latin typeface="Verdana"/>
                  <a:cs typeface="Verdana"/>
                </a:rPr>
                <a:t>дви</a:t>
              </a:r>
              <a:r>
                <a:rPr sz="1892" spc="-259" dirty="0">
                  <a:solidFill>
                    <a:srgbClr val="FFFFFF"/>
                  </a:solidFill>
                  <a:latin typeface="Verdana"/>
                  <a:cs typeface="Verdana"/>
                </a:rPr>
                <a:t>ж</a:t>
              </a:r>
              <a:r>
                <a:rPr sz="1892" spc="-199" dirty="0">
                  <a:solidFill>
                    <a:srgbClr val="FFFFFF"/>
                  </a:solidFill>
                  <a:latin typeface="Verdana"/>
                  <a:cs typeface="Verdana"/>
                </a:rPr>
                <a:t>ении,</a:t>
              </a:r>
              <a:endParaRPr lang="ru-RU" sz="1892" dirty="0">
                <a:latin typeface="Verdana"/>
                <a:cs typeface="Verdana"/>
              </a:endParaRPr>
            </a:p>
            <a:p>
              <a:pPr marL="910651"/>
              <a:r>
                <a:rPr lang="ru-RU" sz="1892" spc="-189" dirty="0">
                  <a:solidFill>
                    <a:srgbClr val="FFFFFF"/>
                  </a:solidFill>
                  <a:latin typeface="Verdana"/>
                  <a:cs typeface="Verdana"/>
                </a:rPr>
                <a:t>внедряя</a:t>
              </a:r>
            </a:p>
            <a:p>
              <a:pPr marL="910651"/>
              <a:r>
                <a:rPr lang="ru-RU" sz="1892" spc="-189" dirty="0">
                  <a:solidFill>
                    <a:srgbClr val="FFFFFF"/>
                  </a:solidFill>
                  <a:latin typeface="Verdana"/>
                  <a:cs typeface="Verdana"/>
                </a:rPr>
                <a:t>инновации</a:t>
              </a:r>
              <a:r>
                <a:rPr lang="en-US" sz="1892" spc="-184" dirty="0">
                  <a:solidFill>
                    <a:srgbClr val="FFFFFF"/>
                  </a:solidFill>
                  <a:latin typeface="Verdana"/>
                  <a:cs typeface="Verdana"/>
                </a:rPr>
                <a:t>!</a:t>
              </a:r>
              <a:endParaRPr sz="1892" dirty="0">
                <a:latin typeface="Verdana"/>
                <a:cs typeface="Verdana"/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48C5EF-6644-4754-BCA3-1BE4DD3DD724}"/>
              </a:ext>
            </a:extLst>
          </p:cNvPr>
          <p:cNvSpPr/>
          <p:nvPr/>
        </p:nvSpPr>
        <p:spPr>
          <a:xfrm>
            <a:off x="151731" y="838155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Кафедра Разработка и эксплуатации нефтяных и газовых месторождений</a:t>
            </a:r>
          </a:p>
          <a:p>
            <a:endParaRPr lang="ru-RU" sz="1200" b="1" dirty="0"/>
          </a:p>
          <a:p>
            <a:r>
              <a:rPr lang="ru-RU" sz="1200" dirty="0"/>
              <a:t>Инякина Екатерина Ивановна</a:t>
            </a:r>
          </a:p>
          <a:p>
            <a:r>
              <a:rPr lang="ru-RU" sz="1200" dirty="0"/>
              <a:t>Адрес: г. Тюмень, ул. Мельникайте, 70, </a:t>
            </a:r>
          </a:p>
          <a:p>
            <a:r>
              <a:rPr lang="ru-RU" sz="1200" dirty="0"/>
              <a:t>ауд. 625 (7 корпус).</a:t>
            </a:r>
          </a:p>
          <a:p>
            <a:r>
              <a:rPr lang="ru-RU" sz="1200" dirty="0"/>
              <a:t>Тел.: +7 (3452) 283-026.</a:t>
            </a:r>
          </a:p>
          <a:p>
            <a:r>
              <a:rPr lang="ru-RU" sz="1200" dirty="0"/>
              <a:t>Эл. почта: injakinaei@tyuiu.ru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CA7B5AA-0E87-438D-9D41-A7E13DA70E7C}"/>
              </a:ext>
            </a:extLst>
          </p:cNvPr>
          <p:cNvSpPr/>
          <p:nvPr/>
        </p:nvSpPr>
        <p:spPr>
          <a:xfrm>
            <a:off x="3443899" y="841762"/>
            <a:ext cx="30003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Базовая кафедра </a:t>
            </a:r>
          </a:p>
          <a:p>
            <a:r>
              <a:rPr lang="ru-RU" sz="1200" b="1" dirty="0"/>
              <a:t>ООО «ЛУКОЙЛ-Инжиниринг»</a:t>
            </a:r>
          </a:p>
          <a:p>
            <a:endParaRPr lang="ru-RU" sz="1200" b="1" dirty="0"/>
          </a:p>
          <a:p>
            <a:r>
              <a:rPr lang="ru-RU" sz="1200" dirty="0"/>
              <a:t>Ширяев Артём Александрович</a:t>
            </a:r>
          </a:p>
          <a:p>
            <a:r>
              <a:rPr lang="ru-RU" sz="1200" dirty="0"/>
              <a:t>Адрес: г. Тюмень, ул. Республики, 143а</a:t>
            </a:r>
          </a:p>
          <a:p>
            <a:r>
              <a:rPr lang="ru-RU" sz="1200" dirty="0"/>
              <a:t>Тел.: +7 (3452) 545045 (22300)</a:t>
            </a:r>
          </a:p>
          <a:p>
            <a:r>
              <a:rPr lang="ru-RU" sz="1200" dirty="0"/>
              <a:t>Эл. почта: </a:t>
            </a:r>
            <a:r>
              <a:rPr lang="en-US" sz="1200" dirty="0" err="1"/>
              <a:t>Artem.A.Shiryaev</a:t>
            </a:r>
            <a:r>
              <a:rPr lang="ru-RU" sz="1200" dirty="0"/>
              <a:t>@lukoil.com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BB1F989-397F-458B-83AF-47448E2BD20A}"/>
              </a:ext>
            </a:extLst>
          </p:cNvPr>
          <p:cNvSpPr/>
          <p:nvPr/>
        </p:nvSpPr>
        <p:spPr>
          <a:xfrm>
            <a:off x="6623543" y="828814"/>
            <a:ext cx="21249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Приемная комиссия</a:t>
            </a:r>
          </a:p>
          <a:p>
            <a:endParaRPr lang="ru-RU" sz="1200" b="1" dirty="0"/>
          </a:p>
          <a:p>
            <a:endParaRPr lang="ru-RU" sz="1200" b="1" dirty="0"/>
          </a:p>
          <a:p>
            <a:r>
              <a:rPr lang="ru-RU" sz="1200" dirty="0"/>
              <a:t>Адрес: г. Тюмень, ул. Республики, 47</a:t>
            </a:r>
          </a:p>
          <a:p>
            <a:r>
              <a:rPr lang="ru-RU" sz="1200" dirty="0"/>
              <a:t>Тел.: +7 (3452) 685-766</a:t>
            </a:r>
          </a:p>
          <a:p>
            <a:r>
              <a:rPr lang="ru-RU" sz="1200" dirty="0"/>
              <a:t>Эл. почта: prikom@tyuiu.ru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26CCB5A-BE5F-4FE9-BBF1-EEF068578B69}"/>
              </a:ext>
            </a:extLst>
          </p:cNvPr>
          <p:cNvCxnSpPr/>
          <p:nvPr/>
        </p:nvCxnSpPr>
        <p:spPr>
          <a:xfrm>
            <a:off x="3347864" y="828814"/>
            <a:ext cx="0" cy="152691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DF534B8-CE4D-4CAF-97B6-E70E01AF7537}"/>
              </a:ext>
            </a:extLst>
          </p:cNvPr>
          <p:cNvCxnSpPr/>
          <p:nvPr/>
        </p:nvCxnSpPr>
        <p:spPr>
          <a:xfrm>
            <a:off x="6517370" y="843558"/>
            <a:ext cx="0" cy="152691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2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07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0702FC105F4C546B86CFB33ADDDF4E8" ma:contentTypeVersion="0" ma:contentTypeDescription="Создание документа." ma:contentTypeScope="" ma:versionID="7252c7def4de866c8cf5f8b96a21700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C34B5C-BDBB-4A1C-8EE2-583E6D385F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D77849-0E8E-42D2-963E-75509055BDC5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DFB522-9B92-4483-86A2-D34AD6E98D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5355</TotalTime>
  <Words>629</Words>
  <Application>Microsoft Office PowerPoint</Application>
  <PresentationFormat>Экран (16:9)</PresentationFormat>
  <Paragraphs>110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Verdana</vt:lpstr>
      <vt:lpstr>Wingdings</vt:lpstr>
      <vt:lpstr>Тема Office</vt:lpstr>
      <vt:lpstr>Базовая кафедра   ООО «ЛУКОЙЛ-Инжиниринг» в Тюменском индустриальном университете</vt:lpstr>
      <vt:lpstr>Программа «Инжиниринг разработки месторождений»</vt:lpstr>
      <vt:lpstr>Курс элективных семинаров</vt:lpstr>
      <vt:lpstr>Работа с молодежью</vt:lpstr>
      <vt:lpstr>Социальная политика. Профсоюзная деятельность</vt:lpstr>
      <vt:lpstr>Преимущества обучения на Базовой кафедре</vt:lpstr>
      <vt:lpstr>Контактная информация</vt:lpstr>
      <vt:lpstr>Презентация PowerPoint</vt:lpstr>
    </vt:vector>
  </TitlesOfParts>
  <Company>LUKOIL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Company</dc:creator>
  <cp:lastModifiedBy>Криволапов Виктор Иванович</cp:lastModifiedBy>
  <cp:revision>389</cp:revision>
  <cp:lastPrinted>2015-12-03T12:04:19Z</cp:lastPrinted>
  <dcterms:created xsi:type="dcterms:W3CDTF">2015-12-02T14:34:23Z</dcterms:created>
  <dcterms:modified xsi:type="dcterms:W3CDTF">2025-11-06T05:31:30Z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0x01010000702FC105F4C546B86CFB33ADDDF4E8</vt:lpwstr>
  </property>
</Properties>
</file>